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60" r:id="rId6"/>
    <p:sldId id="258" r:id="rId7"/>
    <p:sldId id="261" r:id="rId8"/>
    <p:sldId id="262" r:id="rId9"/>
    <p:sldId id="263" r:id="rId10"/>
    <p:sldId id="264" r:id="rId11"/>
    <p:sldId id="265" r:id="rId12"/>
    <p:sldId id="259" r:id="rId13"/>
    <p:sldId id="266" r:id="rId14"/>
    <p:sldId id="267" r:id="rId15"/>
    <p:sldId id="268" r:id="rId16"/>
    <p:sldId id="270" r:id="rId17"/>
    <p:sldId id="271" r:id="rId18"/>
    <p:sldId id="272" r:id="rId1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1C6"/>
    <a:srgbClr val="FFF5D5"/>
    <a:srgbClr val="FFC000"/>
    <a:srgbClr val="112200"/>
    <a:srgbClr val="7E1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ADE06D-E01F-4E5E-9991-590564252169}" v="198" dt="2020-05-11T18:46:06.2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49" d="100"/>
          <a:sy n="49" d="100"/>
        </p:scale>
        <p:origin x="68" y="2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png>
</file>

<file path=ppt/media/image11.jpeg>
</file>

<file path=ppt/media/image12.png>
</file>

<file path=ppt/media/image13.png>
</file>

<file path=ppt/media/image14.jpeg>
</file>

<file path=ppt/media/image15.jpeg>
</file>

<file path=ppt/media/image16.png>
</file>

<file path=ppt/media/image17.jpeg>
</file>

<file path=ppt/media/image18.jpeg>
</file>

<file path=ppt/media/image2.jpeg>
</file>

<file path=ppt/media/image3.pn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7D871-A27F-403D-92D5-9C8B873A9C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ru-RU"/>
          </a:p>
        </p:txBody>
      </p:sp>
      <p:sp>
        <p:nvSpPr>
          <p:cNvPr id="3" name="Subtitle 2">
            <a:extLst>
              <a:ext uri="{FF2B5EF4-FFF2-40B4-BE49-F238E27FC236}">
                <a16:creationId xmlns:a16="http://schemas.microsoft.com/office/drawing/2014/main" id="{C942529F-EB89-471E-9A93-CB2F042486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a:p>
        </p:txBody>
      </p:sp>
      <p:sp>
        <p:nvSpPr>
          <p:cNvPr id="4" name="Date Placeholder 3">
            <a:extLst>
              <a:ext uri="{FF2B5EF4-FFF2-40B4-BE49-F238E27FC236}">
                <a16:creationId xmlns:a16="http://schemas.microsoft.com/office/drawing/2014/main" id="{BE4832AB-22CB-4863-9F94-B8B45DF188E8}"/>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5" name="Footer Placeholder 4">
            <a:extLst>
              <a:ext uri="{FF2B5EF4-FFF2-40B4-BE49-F238E27FC236}">
                <a16:creationId xmlns:a16="http://schemas.microsoft.com/office/drawing/2014/main" id="{50EB006F-253F-4924-A380-D044E2577A80}"/>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A33454CA-3629-4451-A746-B33D50F7E2A8}"/>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3402058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9C80C-DFF8-4C07-9DE7-642F980E40F2}"/>
              </a:ext>
            </a:extLst>
          </p:cNvPr>
          <p:cNvSpPr>
            <a:spLocks noGrp="1"/>
          </p:cNvSpPr>
          <p:nvPr>
            <p:ph type="title"/>
          </p:nvPr>
        </p:nvSpPr>
        <p:spPr/>
        <p:txBody>
          <a:bodyPr/>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C4F5606E-BF7B-4D13-9253-427DF6F454D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472D558A-B1EA-466F-8730-480FF02C7C9A}"/>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5" name="Footer Placeholder 4">
            <a:extLst>
              <a:ext uri="{FF2B5EF4-FFF2-40B4-BE49-F238E27FC236}">
                <a16:creationId xmlns:a16="http://schemas.microsoft.com/office/drawing/2014/main" id="{613ED2F8-ECFA-4BCA-B381-7EA755E7CCEC}"/>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6261A289-2216-483C-84A5-A135BFD29466}"/>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40378339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FEF5C2-A752-4836-A494-27F614E2030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ru-RU"/>
          </a:p>
        </p:txBody>
      </p:sp>
      <p:sp>
        <p:nvSpPr>
          <p:cNvPr id="3" name="Vertical Text Placeholder 2">
            <a:extLst>
              <a:ext uri="{FF2B5EF4-FFF2-40B4-BE49-F238E27FC236}">
                <a16:creationId xmlns:a16="http://schemas.microsoft.com/office/drawing/2014/main" id="{96CC05E2-C6C4-480C-B523-7268A5C18DE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04BB2C21-94F9-47E6-8397-A2DA8302667E}"/>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5" name="Footer Placeholder 4">
            <a:extLst>
              <a:ext uri="{FF2B5EF4-FFF2-40B4-BE49-F238E27FC236}">
                <a16:creationId xmlns:a16="http://schemas.microsoft.com/office/drawing/2014/main" id="{A84EFE24-5BB1-440B-9A0A-6AC6837CBC2A}"/>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2F893F56-541E-4429-94EA-E22F9770EEE1}"/>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4086280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4FCD2-2228-46B7-94EB-C4F57796CB33}"/>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556DFF3F-6F79-446D-B780-7723623ABE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1324D22D-BEA4-45D2-82E7-0FD286ACEAB9}"/>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5" name="Footer Placeholder 4">
            <a:extLst>
              <a:ext uri="{FF2B5EF4-FFF2-40B4-BE49-F238E27FC236}">
                <a16:creationId xmlns:a16="http://schemas.microsoft.com/office/drawing/2014/main" id="{969E5637-3B6F-4CC3-A318-6D423BCBFFF5}"/>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10893A81-9D45-42EB-B02B-942157F37227}"/>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3699882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3751E-867A-4184-A703-3A854F44BB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ru-RU"/>
          </a:p>
        </p:txBody>
      </p:sp>
      <p:sp>
        <p:nvSpPr>
          <p:cNvPr id="3" name="Text Placeholder 2">
            <a:extLst>
              <a:ext uri="{FF2B5EF4-FFF2-40B4-BE49-F238E27FC236}">
                <a16:creationId xmlns:a16="http://schemas.microsoft.com/office/drawing/2014/main" id="{2FF4F890-C70F-416E-8EE3-C0E2B8C096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8FFA4FC-53D7-4132-94FC-054E906FCA61}"/>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5" name="Footer Placeholder 4">
            <a:extLst>
              <a:ext uri="{FF2B5EF4-FFF2-40B4-BE49-F238E27FC236}">
                <a16:creationId xmlns:a16="http://schemas.microsoft.com/office/drawing/2014/main" id="{8BFB3BD4-5EE4-4AD7-93FB-7569DAED1602}"/>
              </a:ext>
            </a:extLst>
          </p:cNvPr>
          <p:cNvSpPr>
            <a:spLocks noGrp="1"/>
          </p:cNvSpPr>
          <p:nvPr>
            <p:ph type="ftr" sz="quarter" idx="11"/>
          </p:nvPr>
        </p:nvSpPr>
        <p:spPr/>
        <p:txBody>
          <a:bodyPr/>
          <a:lstStyle/>
          <a:p>
            <a:endParaRPr lang="ru-RU"/>
          </a:p>
        </p:txBody>
      </p:sp>
      <p:sp>
        <p:nvSpPr>
          <p:cNvPr id="6" name="Slide Number Placeholder 5">
            <a:extLst>
              <a:ext uri="{FF2B5EF4-FFF2-40B4-BE49-F238E27FC236}">
                <a16:creationId xmlns:a16="http://schemas.microsoft.com/office/drawing/2014/main" id="{C3FDB943-AD50-4023-A003-C9D122ACE509}"/>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96435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13C36-2CDC-4A34-85BD-EB56EB395F08}"/>
              </a:ext>
            </a:extLst>
          </p:cNvPr>
          <p:cNvSpPr>
            <a:spLocks noGrp="1"/>
          </p:cNvSpPr>
          <p:nvPr>
            <p:ph type="title"/>
          </p:nvPr>
        </p:nvSpPr>
        <p:spPr/>
        <p:txBody>
          <a:bodyPr/>
          <a:lstStyle/>
          <a:p>
            <a:r>
              <a:rPr lang="en-US"/>
              <a:t>Click to edit Master title style</a:t>
            </a:r>
            <a:endParaRPr lang="ru-RU"/>
          </a:p>
        </p:txBody>
      </p:sp>
      <p:sp>
        <p:nvSpPr>
          <p:cNvPr id="3" name="Content Placeholder 2">
            <a:extLst>
              <a:ext uri="{FF2B5EF4-FFF2-40B4-BE49-F238E27FC236}">
                <a16:creationId xmlns:a16="http://schemas.microsoft.com/office/drawing/2014/main" id="{31CE9DAB-34E6-4E50-815A-24AAE696C5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Content Placeholder 3">
            <a:extLst>
              <a:ext uri="{FF2B5EF4-FFF2-40B4-BE49-F238E27FC236}">
                <a16:creationId xmlns:a16="http://schemas.microsoft.com/office/drawing/2014/main" id="{E9602C48-CCDA-42CF-99E5-B7295B63ED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Date Placeholder 4">
            <a:extLst>
              <a:ext uri="{FF2B5EF4-FFF2-40B4-BE49-F238E27FC236}">
                <a16:creationId xmlns:a16="http://schemas.microsoft.com/office/drawing/2014/main" id="{CF607CB5-A55B-4635-B121-9BC3B2F7AD50}"/>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6" name="Footer Placeholder 5">
            <a:extLst>
              <a:ext uri="{FF2B5EF4-FFF2-40B4-BE49-F238E27FC236}">
                <a16:creationId xmlns:a16="http://schemas.microsoft.com/office/drawing/2014/main" id="{1B9FB39F-14D4-4144-AEF0-02C891F1EED2}"/>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A05E7DFD-D25D-43F0-A57E-85ECEBA56AFA}"/>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11279877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DF62F-F8D5-44F5-B7B8-1DB77C3F33F8}"/>
              </a:ext>
            </a:extLst>
          </p:cNvPr>
          <p:cNvSpPr>
            <a:spLocks noGrp="1"/>
          </p:cNvSpPr>
          <p:nvPr>
            <p:ph type="title"/>
          </p:nvPr>
        </p:nvSpPr>
        <p:spPr>
          <a:xfrm>
            <a:off x="839788" y="365125"/>
            <a:ext cx="10515600" cy="1325563"/>
          </a:xfrm>
        </p:spPr>
        <p:txBody>
          <a:bodyPr/>
          <a:lstStyle/>
          <a:p>
            <a:r>
              <a:rPr lang="en-US"/>
              <a:t>Click to edit Master title style</a:t>
            </a:r>
            <a:endParaRPr lang="ru-RU"/>
          </a:p>
        </p:txBody>
      </p:sp>
      <p:sp>
        <p:nvSpPr>
          <p:cNvPr id="3" name="Text Placeholder 2">
            <a:extLst>
              <a:ext uri="{FF2B5EF4-FFF2-40B4-BE49-F238E27FC236}">
                <a16:creationId xmlns:a16="http://schemas.microsoft.com/office/drawing/2014/main" id="{2A57BBE8-7A1A-4B3D-9EF8-3B43F0AFDB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B4CA62-5E17-4E9E-9A3B-61464989C4F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Text Placeholder 4">
            <a:extLst>
              <a:ext uri="{FF2B5EF4-FFF2-40B4-BE49-F238E27FC236}">
                <a16:creationId xmlns:a16="http://schemas.microsoft.com/office/drawing/2014/main" id="{7F7B9627-C542-4D5F-84F0-80C24D1ACC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18B6B0-50C0-4B64-BD0F-B5D5C8770E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Date Placeholder 6">
            <a:extLst>
              <a:ext uri="{FF2B5EF4-FFF2-40B4-BE49-F238E27FC236}">
                <a16:creationId xmlns:a16="http://schemas.microsoft.com/office/drawing/2014/main" id="{1B47A4E3-86F4-477C-82C7-1559D9C107CA}"/>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8" name="Footer Placeholder 7">
            <a:extLst>
              <a:ext uri="{FF2B5EF4-FFF2-40B4-BE49-F238E27FC236}">
                <a16:creationId xmlns:a16="http://schemas.microsoft.com/office/drawing/2014/main" id="{05FCEDCB-12DD-4DCC-973D-3F8499E26054}"/>
              </a:ext>
            </a:extLst>
          </p:cNvPr>
          <p:cNvSpPr>
            <a:spLocks noGrp="1"/>
          </p:cNvSpPr>
          <p:nvPr>
            <p:ph type="ftr" sz="quarter" idx="11"/>
          </p:nvPr>
        </p:nvSpPr>
        <p:spPr/>
        <p:txBody>
          <a:bodyPr/>
          <a:lstStyle/>
          <a:p>
            <a:endParaRPr lang="ru-RU"/>
          </a:p>
        </p:txBody>
      </p:sp>
      <p:sp>
        <p:nvSpPr>
          <p:cNvPr id="9" name="Slide Number Placeholder 8">
            <a:extLst>
              <a:ext uri="{FF2B5EF4-FFF2-40B4-BE49-F238E27FC236}">
                <a16:creationId xmlns:a16="http://schemas.microsoft.com/office/drawing/2014/main" id="{DA533492-4881-4ED4-B382-E3C88C13182C}"/>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36693996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5E972-A1B4-4259-8C6B-F0DD936502B9}"/>
              </a:ext>
            </a:extLst>
          </p:cNvPr>
          <p:cNvSpPr>
            <a:spLocks noGrp="1"/>
          </p:cNvSpPr>
          <p:nvPr>
            <p:ph type="title"/>
          </p:nvPr>
        </p:nvSpPr>
        <p:spPr/>
        <p:txBody>
          <a:bodyPr/>
          <a:lstStyle/>
          <a:p>
            <a:r>
              <a:rPr lang="en-US"/>
              <a:t>Click to edit Master title style</a:t>
            </a:r>
            <a:endParaRPr lang="ru-RU"/>
          </a:p>
        </p:txBody>
      </p:sp>
      <p:sp>
        <p:nvSpPr>
          <p:cNvPr id="3" name="Date Placeholder 2">
            <a:extLst>
              <a:ext uri="{FF2B5EF4-FFF2-40B4-BE49-F238E27FC236}">
                <a16:creationId xmlns:a16="http://schemas.microsoft.com/office/drawing/2014/main" id="{B7E622CF-DCFC-46CA-84E6-CB7E1A267839}"/>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4" name="Footer Placeholder 3">
            <a:extLst>
              <a:ext uri="{FF2B5EF4-FFF2-40B4-BE49-F238E27FC236}">
                <a16:creationId xmlns:a16="http://schemas.microsoft.com/office/drawing/2014/main" id="{56A590CF-032D-4DC5-B81D-050CE7E2BA0E}"/>
              </a:ext>
            </a:extLst>
          </p:cNvPr>
          <p:cNvSpPr>
            <a:spLocks noGrp="1"/>
          </p:cNvSpPr>
          <p:nvPr>
            <p:ph type="ftr" sz="quarter" idx="11"/>
          </p:nvPr>
        </p:nvSpPr>
        <p:spPr/>
        <p:txBody>
          <a:bodyPr/>
          <a:lstStyle/>
          <a:p>
            <a:endParaRPr lang="ru-RU"/>
          </a:p>
        </p:txBody>
      </p:sp>
      <p:sp>
        <p:nvSpPr>
          <p:cNvPr id="5" name="Slide Number Placeholder 4">
            <a:extLst>
              <a:ext uri="{FF2B5EF4-FFF2-40B4-BE49-F238E27FC236}">
                <a16:creationId xmlns:a16="http://schemas.microsoft.com/office/drawing/2014/main" id="{762366F3-B86F-4A46-B147-411B5E853FC5}"/>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4229365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2025EA-2400-4E79-89B9-B7BA0CE49931}"/>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3" name="Footer Placeholder 2">
            <a:extLst>
              <a:ext uri="{FF2B5EF4-FFF2-40B4-BE49-F238E27FC236}">
                <a16:creationId xmlns:a16="http://schemas.microsoft.com/office/drawing/2014/main" id="{E7299E9E-6450-4C0D-B74E-53F24906F4DD}"/>
              </a:ext>
            </a:extLst>
          </p:cNvPr>
          <p:cNvSpPr>
            <a:spLocks noGrp="1"/>
          </p:cNvSpPr>
          <p:nvPr>
            <p:ph type="ftr" sz="quarter" idx="11"/>
          </p:nvPr>
        </p:nvSpPr>
        <p:spPr/>
        <p:txBody>
          <a:bodyPr/>
          <a:lstStyle/>
          <a:p>
            <a:endParaRPr lang="ru-RU"/>
          </a:p>
        </p:txBody>
      </p:sp>
      <p:sp>
        <p:nvSpPr>
          <p:cNvPr id="4" name="Slide Number Placeholder 3">
            <a:extLst>
              <a:ext uri="{FF2B5EF4-FFF2-40B4-BE49-F238E27FC236}">
                <a16:creationId xmlns:a16="http://schemas.microsoft.com/office/drawing/2014/main" id="{40E55A35-BBE0-412D-9594-29C6F001B951}"/>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3869828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3A86C-972A-48DA-919F-3BCFF475A6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Content Placeholder 2">
            <a:extLst>
              <a:ext uri="{FF2B5EF4-FFF2-40B4-BE49-F238E27FC236}">
                <a16:creationId xmlns:a16="http://schemas.microsoft.com/office/drawing/2014/main" id="{F07AF749-3D71-4538-B788-C0A4F008DC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Text Placeholder 3">
            <a:extLst>
              <a:ext uri="{FF2B5EF4-FFF2-40B4-BE49-F238E27FC236}">
                <a16:creationId xmlns:a16="http://schemas.microsoft.com/office/drawing/2014/main" id="{4E6F5A47-F1BC-425A-BFF4-4E435E6D98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EF15EE-C870-418D-BEDA-3982A267BB55}"/>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6" name="Footer Placeholder 5">
            <a:extLst>
              <a:ext uri="{FF2B5EF4-FFF2-40B4-BE49-F238E27FC236}">
                <a16:creationId xmlns:a16="http://schemas.microsoft.com/office/drawing/2014/main" id="{F470EC24-93EC-41E1-BB93-49DEA331E1AB}"/>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64AA2F18-D4E2-40E9-9096-8F892DFB05D6}"/>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3068499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CE912-709D-4611-A42A-989C782390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Picture Placeholder 2">
            <a:extLst>
              <a:ext uri="{FF2B5EF4-FFF2-40B4-BE49-F238E27FC236}">
                <a16:creationId xmlns:a16="http://schemas.microsoft.com/office/drawing/2014/main" id="{852E324D-1FAF-4872-A733-CAB5CC3939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Text Placeholder 3">
            <a:extLst>
              <a:ext uri="{FF2B5EF4-FFF2-40B4-BE49-F238E27FC236}">
                <a16:creationId xmlns:a16="http://schemas.microsoft.com/office/drawing/2014/main" id="{F173337A-F37F-496D-A32A-70DD107B2C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0DC248-EF4F-4008-9E2D-336FB71B8CDC}"/>
              </a:ext>
            </a:extLst>
          </p:cNvPr>
          <p:cNvSpPr>
            <a:spLocks noGrp="1"/>
          </p:cNvSpPr>
          <p:nvPr>
            <p:ph type="dt" sz="half" idx="10"/>
          </p:nvPr>
        </p:nvSpPr>
        <p:spPr/>
        <p:txBody>
          <a:bodyPr/>
          <a:lstStyle/>
          <a:p>
            <a:fld id="{B2E1603B-5895-4AC6-8E43-1F8D60B4B61C}" type="datetimeFigureOut">
              <a:rPr lang="ru-RU" smtClean="0"/>
              <a:t>11.05.2020</a:t>
            </a:fld>
            <a:endParaRPr lang="ru-RU"/>
          </a:p>
        </p:txBody>
      </p:sp>
      <p:sp>
        <p:nvSpPr>
          <p:cNvPr id="6" name="Footer Placeholder 5">
            <a:extLst>
              <a:ext uri="{FF2B5EF4-FFF2-40B4-BE49-F238E27FC236}">
                <a16:creationId xmlns:a16="http://schemas.microsoft.com/office/drawing/2014/main" id="{95990650-5782-4E28-A144-037997763E0E}"/>
              </a:ext>
            </a:extLst>
          </p:cNvPr>
          <p:cNvSpPr>
            <a:spLocks noGrp="1"/>
          </p:cNvSpPr>
          <p:nvPr>
            <p:ph type="ftr" sz="quarter" idx="11"/>
          </p:nvPr>
        </p:nvSpPr>
        <p:spPr/>
        <p:txBody>
          <a:bodyPr/>
          <a:lstStyle/>
          <a:p>
            <a:endParaRPr lang="ru-RU"/>
          </a:p>
        </p:txBody>
      </p:sp>
      <p:sp>
        <p:nvSpPr>
          <p:cNvPr id="7" name="Slide Number Placeholder 6">
            <a:extLst>
              <a:ext uri="{FF2B5EF4-FFF2-40B4-BE49-F238E27FC236}">
                <a16:creationId xmlns:a16="http://schemas.microsoft.com/office/drawing/2014/main" id="{49A26693-A3D5-480F-8A6B-581445739680}"/>
              </a:ext>
            </a:extLst>
          </p:cNvPr>
          <p:cNvSpPr>
            <a:spLocks noGrp="1"/>
          </p:cNvSpPr>
          <p:nvPr>
            <p:ph type="sldNum" sz="quarter" idx="12"/>
          </p:nvPr>
        </p:nvSpPr>
        <p:spPr/>
        <p:txBody>
          <a:bodyPr/>
          <a:lstStyle/>
          <a:p>
            <a:fld id="{385F2C9E-90B0-4E04-90A1-3D776A0F9C70}" type="slidenum">
              <a:rPr lang="ru-RU" smtClean="0"/>
              <a:t>‹#›</a:t>
            </a:fld>
            <a:endParaRPr lang="ru-RU"/>
          </a:p>
        </p:txBody>
      </p:sp>
    </p:spTree>
    <p:extLst>
      <p:ext uri="{BB962C8B-B14F-4D97-AF65-F5344CB8AC3E}">
        <p14:creationId xmlns:p14="http://schemas.microsoft.com/office/powerpoint/2010/main" val="3538608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7E2803-98C3-45E3-910E-F62801658A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a:p>
        </p:txBody>
      </p:sp>
      <p:sp>
        <p:nvSpPr>
          <p:cNvPr id="3" name="Text Placeholder 2">
            <a:extLst>
              <a:ext uri="{FF2B5EF4-FFF2-40B4-BE49-F238E27FC236}">
                <a16:creationId xmlns:a16="http://schemas.microsoft.com/office/drawing/2014/main" id="{6281C01B-7661-410F-B355-29B7A5A648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80234E4D-26F0-4EEE-BEBD-20924A13C9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E1603B-5895-4AC6-8E43-1F8D60B4B61C}" type="datetimeFigureOut">
              <a:rPr lang="ru-RU" smtClean="0"/>
              <a:t>11.05.2020</a:t>
            </a:fld>
            <a:endParaRPr lang="ru-RU"/>
          </a:p>
        </p:txBody>
      </p:sp>
      <p:sp>
        <p:nvSpPr>
          <p:cNvPr id="5" name="Footer Placeholder 4">
            <a:extLst>
              <a:ext uri="{FF2B5EF4-FFF2-40B4-BE49-F238E27FC236}">
                <a16:creationId xmlns:a16="http://schemas.microsoft.com/office/drawing/2014/main" id="{FE2B41D2-0564-40F3-99CA-D556A3B5D6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a:extLst>
              <a:ext uri="{FF2B5EF4-FFF2-40B4-BE49-F238E27FC236}">
                <a16:creationId xmlns:a16="http://schemas.microsoft.com/office/drawing/2014/main" id="{97550622-F3E8-4B96-B52B-0B4BB1041C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5F2C9E-90B0-4E04-90A1-3D776A0F9C70}" type="slidenum">
              <a:rPr lang="ru-RU" smtClean="0"/>
              <a:t>‹#›</a:t>
            </a:fld>
            <a:endParaRPr lang="ru-RU"/>
          </a:p>
        </p:txBody>
      </p:sp>
    </p:spTree>
    <p:extLst>
      <p:ext uri="{BB962C8B-B14F-4D97-AF65-F5344CB8AC3E}">
        <p14:creationId xmlns:p14="http://schemas.microsoft.com/office/powerpoint/2010/main" val="1202896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gis-lab.info/data/mos-adm/mo.geojson" TargetMode="External"/><Relationship Id="rId2" Type="http://schemas.openxmlformats.org/officeDocument/2006/relationships/hyperlink" Target="https://gis-lab.info/qa/moscow-atd.html" TargetMode="External"/><Relationship Id="rId1" Type="http://schemas.openxmlformats.org/officeDocument/2006/relationships/slideLayout" Target="../slideLayouts/slideLayout2.xml"/><Relationship Id="rId5" Type="http://schemas.openxmlformats.org/officeDocument/2006/relationships/hyperlink" Target="https://www.cian.ru/cat.php?deal_type=rent&amp;engine_version=2&amp;offer_type=offices&amp;office_type%5B0%5D=5&amp;region=1&amp;specialty_types%5B0%5D=7015&amp;specialty_types%5B1%5D=7019&amp;specialty_types%5B2%5D=7114&amp;specialty_types%5B3%5D=7119&amp;wp=1" TargetMode="External"/><Relationship Id="rId4" Type="http://schemas.openxmlformats.org/officeDocument/2006/relationships/hyperlink" Target="https://ru.wikipedia.org/wiki/%D0%A1%D0%BF%D0%B8%D1%81%D0%BE%D0%BA_%D1%80%D0%B0%D0%B9%D0%BE%D0%BD%D0%BE%D0%B2_%D0%B8_%D0%BF%D0%BE%D1%81%D0%B5%D0%BB%D0%B5%D0%BD%D0%B8%D0%B9_%D0%9C%D0%BE%D1%81%D0%BA%D0%B2%D1%8B"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pexels.com/ru-ru/" TargetMode="External"/><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досуг, карета, люди">
            <a:extLst>
              <a:ext uri="{FF2B5EF4-FFF2-40B4-BE49-F238E27FC236}">
                <a16:creationId xmlns:a16="http://schemas.microsoft.com/office/drawing/2014/main" id="{1790E542-3717-4E59-B875-D96E9328359E}"/>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b="15730"/>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1F4CE8-A293-45D6-B42C-72EC50FBD8F9}"/>
              </a:ext>
            </a:extLst>
          </p:cNvPr>
          <p:cNvSpPr>
            <a:spLocks noGrp="1"/>
          </p:cNvSpPr>
          <p:nvPr>
            <p:ph type="ctrTitle"/>
          </p:nvPr>
        </p:nvSpPr>
        <p:spPr>
          <a:xfrm>
            <a:off x="838200" y="1122362"/>
            <a:ext cx="10515600" cy="2900518"/>
          </a:xfrm>
        </p:spPr>
        <p:txBody>
          <a:bodyPr>
            <a:normAutofit/>
          </a:bodyPr>
          <a:lstStyle/>
          <a:p>
            <a:r>
              <a:rPr lang="en-US" sz="4400" b="1" dirty="0">
                <a:solidFill>
                  <a:srgbClr val="FFFFFF"/>
                </a:solidFill>
              </a:rPr>
              <a:t>The Battle of the Neighborhoods </a:t>
            </a:r>
            <a:br>
              <a:rPr lang="ru-RU" sz="4400" dirty="0">
                <a:solidFill>
                  <a:srgbClr val="FFFFFF"/>
                </a:solidFill>
              </a:rPr>
            </a:br>
            <a:endParaRPr lang="ru-RU" sz="4400" dirty="0">
              <a:solidFill>
                <a:srgbClr val="FFFFFF"/>
              </a:solidFill>
            </a:endParaRPr>
          </a:p>
        </p:txBody>
      </p:sp>
      <p:sp>
        <p:nvSpPr>
          <p:cNvPr id="3" name="Subtitle 2">
            <a:extLst>
              <a:ext uri="{FF2B5EF4-FFF2-40B4-BE49-F238E27FC236}">
                <a16:creationId xmlns:a16="http://schemas.microsoft.com/office/drawing/2014/main" id="{7B353EEF-C849-41E9-A6CA-8E39765E13C5}"/>
              </a:ext>
            </a:extLst>
          </p:cNvPr>
          <p:cNvSpPr>
            <a:spLocks noGrp="1"/>
          </p:cNvSpPr>
          <p:nvPr>
            <p:ph type="subTitle" idx="1"/>
          </p:nvPr>
        </p:nvSpPr>
        <p:spPr>
          <a:xfrm>
            <a:off x="838200" y="4159404"/>
            <a:ext cx="10515600" cy="1098395"/>
          </a:xfrm>
        </p:spPr>
        <p:txBody>
          <a:bodyPr>
            <a:normAutofit/>
          </a:bodyPr>
          <a:lstStyle/>
          <a:p>
            <a:r>
              <a:rPr lang="en-US" sz="2000" dirty="0">
                <a:solidFill>
                  <a:srgbClr val="FFFFFF"/>
                </a:solidFill>
              </a:rPr>
              <a:t>Where to place a new dance studio in Moscow?</a:t>
            </a:r>
            <a:endParaRPr lang="ru-RU" sz="2000" dirty="0">
              <a:solidFill>
                <a:srgbClr val="FFFFFF"/>
              </a:solidFill>
            </a:endParaRPr>
          </a:p>
        </p:txBody>
      </p:sp>
      <p:sp>
        <p:nvSpPr>
          <p:cNvPr id="4" name="TextBox 3">
            <a:extLst>
              <a:ext uri="{FF2B5EF4-FFF2-40B4-BE49-F238E27FC236}">
                <a16:creationId xmlns:a16="http://schemas.microsoft.com/office/drawing/2014/main" id="{B4CF3796-7921-4256-BB20-DDC1D46395A7}"/>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bg1">
                    <a:lumMod val="50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bg1">
                  <a:lumMod val="50000"/>
                </a:schemeClr>
              </a:solidFill>
            </a:endParaRPr>
          </a:p>
        </p:txBody>
      </p:sp>
    </p:spTree>
    <p:extLst>
      <p:ext uri="{BB962C8B-B14F-4D97-AF65-F5344CB8AC3E}">
        <p14:creationId xmlns:p14="http://schemas.microsoft.com/office/powerpoint/2010/main" val="164500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D7A90-6217-4572-97A7-C8B58BF22D1F}"/>
              </a:ext>
            </a:extLst>
          </p:cNvPr>
          <p:cNvSpPr>
            <a:spLocks noGrp="1"/>
          </p:cNvSpPr>
          <p:nvPr>
            <p:ph type="title"/>
          </p:nvPr>
        </p:nvSpPr>
        <p:spPr/>
        <p:txBody>
          <a:bodyPr/>
          <a:lstStyle/>
          <a:p>
            <a:r>
              <a:rPr lang="en-US" dirty="0"/>
              <a:t>Two leaders</a:t>
            </a:r>
            <a:endParaRPr lang="ru-RU" dirty="0"/>
          </a:p>
        </p:txBody>
      </p:sp>
      <p:sp>
        <p:nvSpPr>
          <p:cNvPr id="3" name="Content Placeholder 2">
            <a:extLst>
              <a:ext uri="{FF2B5EF4-FFF2-40B4-BE49-F238E27FC236}">
                <a16:creationId xmlns:a16="http://schemas.microsoft.com/office/drawing/2014/main" id="{D1E8DDA5-E546-49D2-A98C-1FF7C8B6E8D3}"/>
              </a:ext>
            </a:extLst>
          </p:cNvPr>
          <p:cNvSpPr>
            <a:spLocks noGrp="1"/>
          </p:cNvSpPr>
          <p:nvPr>
            <p:ph idx="1"/>
          </p:nvPr>
        </p:nvSpPr>
        <p:spPr>
          <a:xfrm>
            <a:off x="838200" y="2217508"/>
            <a:ext cx="5092700" cy="4351338"/>
          </a:xfrm>
        </p:spPr>
        <p:txBody>
          <a:bodyPr>
            <a:normAutofit/>
          </a:bodyPr>
          <a:lstStyle/>
          <a:p>
            <a:r>
              <a:rPr lang="en-US" sz="1800" b="1" dirty="0"/>
              <a:t>First one place</a:t>
            </a:r>
            <a:r>
              <a:rPr lang="en-US" sz="1800" dirty="0"/>
              <a:t>. The first venue has a good description and position.</a:t>
            </a:r>
            <a:endParaRPr lang="ru-RU" sz="1800" dirty="0"/>
          </a:p>
          <a:p>
            <a:r>
              <a:rPr lang="en-US" sz="1800" dirty="0"/>
              <a:t>The price is good and situated nearby metro. The population density is high as it could be seen on map</a:t>
            </a:r>
            <a:endParaRPr lang="ru-RU" sz="1800" dirty="0"/>
          </a:p>
          <a:p>
            <a:endParaRPr lang="ru-RU" sz="1800" dirty="0"/>
          </a:p>
        </p:txBody>
      </p:sp>
      <p:sp>
        <p:nvSpPr>
          <p:cNvPr id="4" name="Content Placeholder 2">
            <a:extLst>
              <a:ext uri="{FF2B5EF4-FFF2-40B4-BE49-F238E27FC236}">
                <a16:creationId xmlns:a16="http://schemas.microsoft.com/office/drawing/2014/main" id="{4A5B9C34-3537-4958-9D7F-3CDFDE01FADF}"/>
              </a:ext>
            </a:extLst>
          </p:cNvPr>
          <p:cNvSpPr txBox="1">
            <a:spLocks/>
          </p:cNvSpPr>
          <p:nvPr/>
        </p:nvSpPr>
        <p:spPr>
          <a:xfrm>
            <a:off x="6261100" y="2217508"/>
            <a:ext cx="50927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t>Second one place</a:t>
            </a:r>
            <a:r>
              <a:rPr lang="en-US" sz="1800" dirty="0"/>
              <a:t>. It is situated in quit popular place in center</a:t>
            </a:r>
          </a:p>
          <a:p>
            <a:r>
              <a:rPr lang="en-US" sz="1600" dirty="0"/>
              <a:t>The price is not extremely high, situated nearby metro. There is no indoor gym nearby.</a:t>
            </a:r>
            <a:endParaRPr lang="ru-RU" sz="1600" dirty="0"/>
          </a:p>
          <a:p>
            <a:endParaRPr lang="ru-RU" sz="1800" dirty="0"/>
          </a:p>
        </p:txBody>
      </p:sp>
      <p:pic>
        <p:nvPicPr>
          <p:cNvPr id="7" name="Picture 6">
            <a:extLst>
              <a:ext uri="{FF2B5EF4-FFF2-40B4-BE49-F238E27FC236}">
                <a16:creationId xmlns:a16="http://schemas.microsoft.com/office/drawing/2014/main" id="{3BA4507F-BE8A-4175-9D95-EB1563165A14}"/>
              </a:ext>
            </a:extLst>
          </p:cNvPr>
          <p:cNvPicPr/>
          <p:nvPr/>
        </p:nvPicPr>
        <p:blipFill rotWithShape="1">
          <a:blip r:embed="rId2"/>
          <a:srcRect t="77649"/>
          <a:stretch/>
        </p:blipFill>
        <p:spPr bwMode="auto">
          <a:xfrm>
            <a:off x="1165754" y="4072820"/>
            <a:ext cx="4765146" cy="456449"/>
          </a:xfrm>
          <a:prstGeom prst="rect">
            <a:avLst/>
          </a:prstGeom>
          <a:ln w="3175">
            <a:solidFill>
              <a:schemeClr val="tx1"/>
            </a:solid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CE22F47B-FD6B-4912-B332-691BDA628A23}"/>
              </a:ext>
            </a:extLst>
          </p:cNvPr>
          <p:cNvPicPr/>
          <p:nvPr/>
        </p:nvPicPr>
        <p:blipFill rotWithShape="1">
          <a:blip r:embed="rId2"/>
          <a:srcRect t="7128" b="70521"/>
          <a:stretch/>
        </p:blipFill>
        <p:spPr bwMode="auto">
          <a:xfrm>
            <a:off x="1165754" y="3632226"/>
            <a:ext cx="4765146" cy="456449"/>
          </a:xfrm>
          <a:prstGeom prst="rect">
            <a:avLst/>
          </a:prstGeom>
          <a:ln w="3175">
            <a:solidFill>
              <a:schemeClr val="tx1"/>
            </a:solid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5D820C78-62BF-4933-A06F-D5D81E73C536}"/>
              </a:ext>
            </a:extLst>
          </p:cNvPr>
          <p:cNvPicPr/>
          <p:nvPr/>
        </p:nvPicPr>
        <p:blipFill rotWithShape="1">
          <a:blip r:embed="rId3"/>
          <a:srcRect t="10386" b="51451"/>
          <a:stretch/>
        </p:blipFill>
        <p:spPr>
          <a:xfrm>
            <a:off x="6261100" y="3632226"/>
            <a:ext cx="5092700" cy="897043"/>
          </a:xfrm>
          <a:prstGeom prst="rect">
            <a:avLst/>
          </a:prstGeom>
          <a:ln w="3175">
            <a:solidFill>
              <a:schemeClr val="tx1"/>
            </a:solidFill>
          </a:ln>
        </p:spPr>
      </p:pic>
      <p:sp>
        <p:nvSpPr>
          <p:cNvPr id="10" name="Rectangle 9">
            <a:extLst>
              <a:ext uri="{FF2B5EF4-FFF2-40B4-BE49-F238E27FC236}">
                <a16:creationId xmlns:a16="http://schemas.microsoft.com/office/drawing/2014/main" id="{D0C79DE8-5686-4FE9-BD4B-21E0E09E0095}"/>
              </a:ext>
            </a:extLst>
          </p:cNvPr>
          <p:cNvSpPr/>
          <p:nvPr/>
        </p:nvSpPr>
        <p:spPr>
          <a:xfrm>
            <a:off x="838200" y="1805943"/>
            <a:ext cx="10617926" cy="369332"/>
          </a:xfrm>
          <a:prstGeom prst="rect">
            <a:avLst/>
          </a:prstGeom>
        </p:spPr>
        <p:txBody>
          <a:bodyPr wrap="square">
            <a:spAutoFit/>
          </a:bodyPr>
          <a:lstStyle/>
          <a:p>
            <a:r>
              <a:rPr lang="ru-RU" b="1" dirty="0" err="1"/>
              <a:t>After</a:t>
            </a:r>
            <a:r>
              <a:rPr lang="en-US" b="1" dirty="0"/>
              <a:t> examining, I have chosen two locations that meet the requirements which will assess to make a choice:</a:t>
            </a:r>
            <a:endParaRPr lang="ru-RU" b="1" dirty="0"/>
          </a:p>
        </p:txBody>
      </p:sp>
      <p:pic>
        <p:nvPicPr>
          <p:cNvPr id="11" name="Picture 10">
            <a:extLst>
              <a:ext uri="{FF2B5EF4-FFF2-40B4-BE49-F238E27FC236}">
                <a16:creationId xmlns:a16="http://schemas.microsoft.com/office/drawing/2014/main" id="{C42485B5-6B88-4B48-BACB-BF29F5469B12}"/>
              </a:ext>
            </a:extLst>
          </p:cNvPr>
          <p:cNvPicPr/>
          <p:nvPr/>
        </p:nvPicPr>
        <p:blipFill rotWithShape="1">
          <a:blip r:embed="rId4"/>
          <a:srcRect t="18831" b="32457"/>
          <a:stretch/>
        </p:blipFill>
        <p:spPr>
          <a:xfrm>
            <a:off x="2960687" y="4794066"/>
            <a:ext cx="5940425" cy="1867989"/>
          </a:xfrm>
          <a:prstGeom prst="rect">
            <a:avLst/>
          </a:prstGeom>
          <a:ln>
            <a:solidFill>
              <a:schemeClr val="tx1"/>
            </a:solidFill>
          </a:ln>
        </p:spPr>
      </p:pic>
      <p:sp>
        <p:nvSpPr>
          <p:cNvPr id="13" name="Freeform: Shape 12">
            <a:extLst>
              <a:ext uri="{FF2B5EF4-FFF2-40B4-BE49-F238E27FC236}">
                <a16:creationId xmlns:a16="http://schemas.microsoft.com/office/drawing/2014/main" id="{73A85C86-4035-472B-A367-30B63DD4A8CB}"/>
              </a:ext>
            </a:extLst>
          </p:cNvPr>
          <p:cNvSpPr/>
          <p:nvPr/>
        </p:nvSpPr>
        <p:spPr>
          <a:xfrm>
            <a:off x="2717074" y="4794069"/>
            <a:ext cx="1541417" cy="462673"/>
          </a:xfrm>
          <a:custGeom>
            <a:avLst/>
            <a:gdLst>
              <a:gd name="connsiteX0" fmla="*/ 0 w 1541417"/>
              <a:gd name="connsiteY0" fmla="*/ 0 h 462673"/>
              <a:gd name="connsiteX1" fmla="*/ 457200 w 1541417"/>
              <a:gd name="connsiteY1" fmla="*/ 404948 h 462673"/>
              <a:gd name="connsiteX2" fmla="*/ 1541417 w 1541417"/>
              <a:gd name="connsiteY2" fmla="*/ 457200 h 462673"/>
            </a:gdLst>
            <a:ahLst/>
            <a:cxnLst>
              <a:cxn ang="0">
                <a:pos x="connsiteX0" y="connsiteY0"/>
              </a:cxn>
              <a:cxn ang="0">
                <a:pos x="connsiteX1" y="connsiteY1"/>
              </a:cxn>
              <a:cxn ang="0">
                <a:pos x="connsiteX2" y="connsiteY2"/>
              </a:cxn>
            </a:cxnLst>
            <a:rect l="l" t="t" r="r" b="b"/>
            <a:pathLst>
              <a:path w="1541417" h="462673">
                <a:moveTo>
                  <a:pt x="0" y="0"/>
                </a:moveTo>
                <a:cubicBezTo>
                  <a:pt x="100148" y="164374"/>
                  <a:pt x="200297" y="328748"/>
                  <a:pt x="457200" y="404948"/>
                </a:cubicBezTo>
                <a:cubicBezTo>
                  <a:pt x="714103" y="481148"/>
                  <a:pt x="1328057" y="461554"/>
                  <a:pt x="1541417" y="457200"/>
                </a:cubicBezTo>
              </a:path>
            </a:pathLst>
          </a:custGeom>
          <a:noFill/>
          <a:ln w="28575">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Freeform: Shape 13">
            <a:extLst>
              <a:ext uri="{FF2B5EF4-FFF2-40B4-BE49-F238E27FC236}">
                <a16:creationId xmlns:a16="http://schemas.microsoft.com/office/drawing/2014/main" id="{4AC273B6-3606-4710-9F82-F292CBF485B5}"/>
              </a:ext>
            </a:extLst>
          </p:cNvPr>
          <p:cNvSpPr/>
          <p:nvPr/>
        </p:nvSpPr>
        <p:spPr>
          <a:xfrm>
            <a:off x="5760720" y="5016137"/>
            <a:ext cx="3540034" cy="1427216"/>
          </a:xfrm>
          <a:custGeom>
            <a:avLst/>
            <a:gdLst>
              <a:gd name="connsiteX0" fmla="*/ 3540034 w 3540034"/>
              <a:gd name="connsiteY0" fmla="*/ 0 h 1427216"/>
              <a:gd name="connsiteX1" fmla="*/ 2181497 w 3540034"/>
              <a:gd name="connsiteY1" fmla="*/ 914400 h 1427216"/>
              <a:gd name="connsiteX2" fmla="*/ 0 w 3540034"/>
              <a:gd name="connsiteY2" fmla="*/ 1423852 h 1427216"/>
            </a:gdLst>
            <a:ahLst/>
            <a:cxnLst>
              <a:cxn ang="0">
                <a:pos x="connsiteX0" y="connsiteY0"/>
              </a:cxn>
              <a:cxn ang="0">
                <a:pos x="connsiteX1" y="connsiteY1"/>
              </a:cxn>
              <a:cxn ang="0">
                <a:pos x="connsiteX2" y="connsiteY2"/>
              </a:cxn>
            </a:cxnLst>
            <a:rect l="l" t="t" r="r" b="b"/>
            <a:pathLst>
              <a:path w="3540034" h="1427216">
                <a:moveTo>
                  <a:pt x="3540034" y="0"/>
                </a:moveTo>
                <a:cubicBezTo>
                  <a:pt x="3155768" y="338545"/>
                  <a:pt x="2771503" y="677091"/>
                  <a:pt x="2181497" y="914400"/>
                </a:cubicBezTo>
                <a:cubicBezTo>
                  <a:pt x="1591491" y="1151709"/>
                  <a:pt x="67491" y="1463041"/>
                  <a:pt x="0" y="1423852"/>
                </a:cubicBezTo>
              </a:path>
            </a:pathLst>
          </a:custGeom>
          <a:noFill/>
          <a:ln w="28575">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ru-RU"/>
          </a:p>
        </p:txBody>
      </p:sp>
    </p:spTree>
    <p:extLst>
      <p:ext uri="{BB962C8B-B14F-4D97-AF65-F5344CB8AC3E}">
        <p14:creationId xmlns:p14="http://schemas.microsoft.com/office/powerpoint/2010/main" val="2570455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624B0-951C-489D-B2C5-8180A227630F}"/>
              </a:ext>
            </a:extLst>
          </p:cNvPr>
          <p:cNvSpPr>
            <a:spLocks noGrp="1"/>
          </p:cNvSpPr>
          <p:nvPr>
            <p:ph type="title"/>
          </p:nvPr>
        </p:nvSpPr>
        <p:spPr>
          <a:xfrm>
            <a:off x="6746628" y="1783959"/>
            <a:ext cx="4645250" cy="2889114"/>
          </a:xfrm>
        </p:spPr>
        <p:txBody>
          <a:bodyPr vert="horz" lIns="91440" tIns="45720" rIns="91440" bIns="45720" rtlCol="0" anchor="b">
            <a:normAutofit/>
          </a:bodyPr>
          <a:lstStyle/>
          <a:p>
            <a:r>
              <a:rPr lang="en-US" sz="6000" dirty="0"/>
              <a:t>Selection</a:t>
            </a:r>
          </a:p>
        </p:txBody>
      </p:sp>
      <p:sp>
        <p:nvSpPr>
          <p:cNvPr id="71" name="Freeform: Shape 7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218" name="Picture 2" descr="Бесплатное стоковое фото с афро-американка, босиком, выражение лица, женщина">
            <a:extLst>
              <a:ext uri="{FF2B5EF4-FFF2-40B4-BE49-F238E27FC236}">
                <a16:creationId xmlns:a16="http://schemas.microsoft.com/office/drawing/2014/main" id="{6A1C231C-21C2-4273-A77A-175F449BF40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24010"/>
          <a:stretch/>
        </p:blipFill>
        <p:spPr bwMode="auto">
          <a:xfrm>
            <a:off x="20" y="10"/>
            <a:ext cx="6024134" cy="68579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C07A153-A4DF-4F01-81C3-FA2EDDA1CEC2}"/>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bg1">
                    <a:lumMod val="50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bg1">
                  <a:lumMod val="50000"/>
                </a:schemeClr>
              </a:solidFill>
            </a:endParaRPr>
          </a:p>
        </p:txBody>
      </p:sp>
    </p:spTree>
    <p:extLst>
      <p:ext uri="{BB962C8B-B14F-4D97-AF65-F5344CB8AC3E}">
        <p14:creationId xmlns:p14="http://schemas.microsoft.com/office/powerpoint/2010/main" val="1787225899"/>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10D69E-3AB9-4C7E-B42B-CF8084708FF8}"/>
              </a:ext>
            </a:extLst>
          </p:cNvPr>
          <p:cNvSpPr>
            <a:spLocks noGrp="1"/>
          </p:cNvSpPr>
          <p:nvPr>
            <p:ph idx="1"/>
          </p:nvPr>
        </p:nvSpPr>
        <p:spPr>
          <a:xfrm>
            <a:off x="781457" y="1377681"/>
            <a:ext cx="5314543" cy="3375920"/>
          </a:xfrm>
        </p:spPr>
        <p:txBody>
          <a:bodyPr anchor="t">
            <a:normAutofit/>
          </a:bodyPr>
          <a:lstStyle/>
          <a:p>
            <a:r>
              <a:rPr lang="en-US" sz="1500" b="1" u="sng" dirty="0">
                <a:solidFill>
                  <a:schemeClr val="bg1"/>
                </a:solidFill>
              </a:rPr>
              <a:t>Choosing the best place</a:t>
            </a:r>
            <a:endParaRPr lang="ru-RU" sz="1500" b="1" dirty="0">
              <a:solidFill>
                <a:schemeClr val="bg1"/>
              </a:solidFill>
            </a:endParaRPr>
          </a:p>
          <a:p>
            <a:r>
              <a:rPr lang="en-US" sz="1500" dirty="0">
                <a:solidFill>
                  <a:schemeClr val="bg1"/>
                </a:solidFill>
              </a:rPr>
              <a:t>Using the “Moscow map" above, I was able to explore all possibilities since the popups provide the information needed for a good decision.</a:t>
            </a:r>
            <a:endParaRPr lang="ru-RU" sz="1500" dirty="0">
              <a:solidFill>
                <a:schemeClr val="bg1"/>
              </a:solidFill>
            </a:endParaRPr>
          </a:p>
          <a:p>
            <a:r>
              <a:rPr lang="en-US" sz="1500" b="1" dirty="0">
                <a:solidFill>
                  <a:schemeClr val="bg1"/>
                </a:solidFill>
              </a:rPr>
              <a:t>Place 1</a:t>
            </a:r>
            <a:r>
              <a:rPr lang="en-US" sz="1500" dirty="0">
                <a:solidFill>
                  <a:schemeClr val="bg1"/>
                </a:solidFill>
              </a:rPr>
              <a:t> has area 152 m*m and rent cost is 110000 Rub per month. Place 1 is located in 2 minutes from metro station. Nearby venues shows that there is gym nearby. According to website of this gym there is no dance classes in this gym. </a:t>
            </a:r>
            <a:endParaRPr lang="ru-RU" sz="1500" dirty="0">
              <a:solidFill>
                <a:schemeClr val="bg1"/>
              </a:solidFill>
            </a:endParaRPr>
          </a:p>
          <a:p>
            <a:r>
              <a:rPr lang="en-US" sz="1500" b="1" dirty="0">
                <a:solidFill>
                  <a:schemeClr val="bg1"/>
                </a:solidFill>
              </a:rPr>
              <a:t>Place 2</a:t>
            </a:r>
            <a:r>
              <a:rPr lang="en-US" sz="1500" dirty="0">
                <a:solidFill>
                  <a:schemeClr val="bg1"/>
                </a:solidFill>
              </a:rPr>
              <a:t> has area 203 m*m and rent cost is 350000 Rub per month. It situated in a less populated borough. Nearby venues shows that there is now popular indoor gym and dance studio. </a:t>
            </a:r>
            <a:endParaRPr lang="ru-RU" sz="1500" dirty="0">
              <a:solidFill>
                <a:schemeClr val="bg1"/>
              </a:solidFill>
            </a:endParaRPr>
          </a:p>
          <a:p>
            <a:endParaRPr lang="ru-RU" sz="1500" dirty="0">
              <a:solidFill>
                <a:schemeClr val="bg1"/>
              </a:solidFill>
            </a:endParaRPr>
          </a:p>
        </p:txBody>
      </p:sp>
      <p:sp>
        <p:nvSpPr>
          <p:cNvPr id="21" name="Freeform: Shape 16">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8" descr="баланс, бруклин, веселье">
            <a:extLst>
              <a:ext uri="{FF2B5EF4-FFF2-40B4-BE49-F238E27FC236}">
                <a16:creationId xmlns:a16="http://schemas.microsoft.com/office/drawing/2014/main" id="{7C6A3AF1-0A13-4C9E-8165-0FE17F65795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0631"/>
          <a:stretch/>
        </p:blipFill>
        <p:spPr bwMode="auto">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noFill/>
          <a:extLst>
            <a:ext uri="{909E8E84-426E-40DD-AFC4-6F175D3DCCD1}">
              <a14:hiddenFill xmlns:a14="http://schemas.microsoft.com/office/drawing/2010/main">
                <a:solidFill>
                  <a:srgbClr val="FFFFFF"/>
                </a:solidFill>
              </a14:hiddenFill>
            </a:ext>
          </a:extLst>
        </p:spPr>
      </p:pic>
      <p:sp>
        <p:nvSpPr>
          <p:cNvPr id="16" name="Rectangle 15">
            <a:extLst>
              <a:ext uri="{FF2B5EF4-FFF2-40B4-BE49-F238E27FC236}">
                <a16:creationId xmlns:a16="http://schemas.microsoft.com/office/drawing/2014/main" id="{02F980F1-6E8F-42C5-A392-24FF9406B6D6}"/>
              </a:ext>
            </a:extLst>
          </p:cNvPr>
          <p:cNvSpPr/>
          <p:nvPr/>
        </p:nvSpPr>
        <p:spPr>
          <a:xfrm>
            <a:off x="857657" y="4245769"/>
            <a:ext cx="6618514" cy="1015663"/>
          </a:xfrm>
          <a:prstGeom prst="rect">
            <a:avLst/>
          </a:prstGeom>
        </p:spPr>
        <p:txBody>
          <a:bodyPr wrap="square">
            <a:spAutoFit/>
          </a:bodyPr>
          <a:lstStyle/>
          <a:p>
            <a:r>
              <a:rPr lang="en-US" sz="2000" dirty="0">
                <a:solidFill>
                  <a:schemeClr val="bg1"/>
                </a:solidFill>
              </a:rPr>
              <a:t>Based on research, Place 1 is a better choice since the extra monthly rent is worth the conveniences it provides, it has better conditions.</a:t>
            </a:r>
            <a:endParaRPr lang="ru-RU" sz="2000" dirty="0">
              <a:solidFill>
                <a:schemeClr val="bg1"/>
              </a:solidFill>
            </a:endParaRPr>
          </a:p>
        </p:txBody>
      </p:sp>
      <p:sp>
        <p:nvSpPr>
          <p:cNvPr id="18" name="TextBox 17">
            <a:extLst>
              <a:ext uri="{FF2B5EF4-FFF2-40B4-BE49-F238E27FC236}">
                <a16:creationId xmlns:a16="http://schemas.microsoft.com/office/drawing/2014/main" id="{475AA6D4-91C0-4CA3-813D-9B9388247EBA}"/>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tx1">
                    <a:lumMod val="65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tx1">
                  <a:lumMod val="65000"/>
                </a:schemeClr>
              </a:solidFill>
            </a:endParaRPr>
          </a:p>
        </p:txBody>
      </p:sp>
    </p:spTree>
    <p:extLst>
      <p:ext uri="{BB962C8B-B14F-4D97-AF65-F5344CB8AC3E}">
        <p14:creationId xmlns:p14="http://schemas.microsoft.com/office/powerpoint/2010/main" val="100350388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2E600-B1FE-4D82-92F5-4DAFCF0EABDE}"/>
              </a:ext>
            </a:extLst>
          </p:cNvPr>
          <p:cNvSpPr>
            <a:spLocks noGrp="1"/>
          </p:cNvSpPr>
          <p:nvPr>
            <p:ph type="title"/>
          </p:nvPr>
        </p:nvSpPr>
        <p:spPr>
          <a:xfrm>
            <a:off x="7464614" y="1783959"/>
            <a:ext cx="4087306" cy="1024555"/>
          </a:xfrm>
        </p:spPr>
        <p:txBody>
          <a:bodyPr vert="horz" lIns="91440" tIns="45720" rIns="91440" bIns="45720" rtlCol="0" anchor="b">
            <a:normAutofit/>
          </a:bodyPr>
          <a:lstStyle/>
          <a:p>
            <a:r>
              <a:rPr lang="en-US" sz="5400" b="1" dirty="0"/>
              <a:t>Discussion </a:t>
            </a:r>
          </a:p>
        </p:txBody>
      </p:sp>
      <p:sp>
        <p:nvSpPr>
          <p:cNvPr id="9" name="Freeform: Shape 8">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picture containing outdoor, man, board, young&#10;&#10;Description automatically generated">
            <a:extLst>
              <a:ext uri="{FF2B5EF4-FFF2-40B4-BE49-F238E27FC236}">
                <a16:creationId xmlns:a16="http://schemas.microsoft.com/office/drawing/2014/main" id="{BB12725F-EDD0-4F70-B8FB-BC4A0277A53F}"/>
              </a:ext>
            </a:extLst>
          </p:cNvPr>
          <p:cNvPicPr>
            <a:picLocks noChangeAspect="1"/>
          </p:cNvPicPr>
          <p:nvPr/>
        </p:nvPicPr>
        <p:blipFill rotWithShape="1">
          <a:blip r:embed="rId2"/>
          <a:srcRect l="21312" r="10278" b="-1"/>
          <a:stretch/>
        </p:blipFill>
        <p:spPr>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p:spPr>
      </p:pic>
      <p:sp>
        <p:nvSpPr>
          <p:cNvPr id="6" name="AutoShape 2" descr="Балерина, балет, в помещении">
            <a:extLst>
              <a:ext uri="{FF2B5EF4-FFF2-40B4-BE49-F238E27FC236}">
                <a16:creationId xmlns:a16="http://schemas.microsoft.com/office/drawing/2014/main" id="{0D271E45-F973-49D6-8CFB-FD9E7B6007FA}"/>
              </a:ext>
            </a:extLst>
          </p:cNvPr>
          <p:cNvSpPr>
            <a:spLocks noGrp="1" noChangeAspect="1" noChangeArrowheads="1"/>
          </p:cNvSpPr>
          <p:nvPr>
            <p:ph idx="1"/>
          </p:nvPr>
        </p:nvSpPr>
        <p:spPr bwMode="auto">
          <a:xfrm>
            <a:off x="7510333" y="3043645"/>
            <a:ext cx="4087306" cy="435133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r>
              <a:rPr lang="en-US" sz="1800" dirty="0"/>
              <a:t>In general, I grateful to Coursera IBM Certification Course.</a:t>
            </a:r>
            <a:endParaRPr lang="ru-RU" sz="1800" dirty="0"/>
          </a:p>
          <a:p>
            <a:r>
              <a:rPr lang="en-US" sz="1800" dirty="0"/>
              <a:t>I feel this project presented me a great opportunity to use knowledge </a:t>
            </a:r>
            <a:endParaRPr lang="ru-RU" sz="1800" dirty="0"/>
          </a:p>
          <a:p>
            <a:r>
              <a:rPr lang="en-US" sz="1800" dirty="0"/>
              <a:t>I have created my first project working during and I a bit proud of it, cause it helped me to believe in myself.</a:t>
            </a:r>
            <a:endParaRPr lang="ru-RU" sz="1800" dirty="0"/>
          </a:p>
          <a:p>
            <a:endParaRPr lang="ru-RU" sz="1800" dirty="0"/>
          </a:p>
        </p:txBody>
      </p:sp>
      <p:sp>
        <p:nvSpPr>
          <p:cNvPr id="7" name="TextBox 6">
            <a:extLst>
              <a:ext uri="{FF2B5EF4-FFF2-40B4-BE49-F238E27FC236}">
                <a16:creationId xmlns:a16="http://schemas.microsoft.com/office/drawing/2014/main" id="{F4ADB7FB-CC6A-4E03-9AAB-E517C889ECB1}"/>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bg1">
                    <a:lumMod val="50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bg1">
                  <a:lumMod val="50000"/>
                </a:schemeClr>
              </a:solidFill>
            </a:endParaRPr>
          </a:p>
        </p:txBody>
      </p:sp>
    </p:spTree>
    <p:extLst>
      <p:ext uri="{BB962C8B-B14F-4D97-AF65-F5344CB8AC3E}">
        <p14:creationId xmlns:p14="http://schemas.microsoft.com/office/powerpoint/2010/main" val="2038199445"/>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6FD58-1602-46C7-8EF4-644EA09A8741}"/>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b="1" dirty="0"/>
              <a:t>Conclusion</a:t>
            </a:r>
            <a:br>
              <a:rPr lang="en-US" sz="5400" b="1" dirty="0"/>
            </a:br>
            <a:endParaRPr lang="en-US" sz="5400" dirty="0"/>
          </a:p>
        </p:txBody>
      </p:sp>
      <p:sp>
        <p:nvSpPr>
          <p:cNvPr id="71" name="Freeform: Shape 7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2290" name="Picture 2" descr="Бесплатное стоковое фото с архитектура, городской, движение, дорога">
            <a:extLst>
              <a:ext uri="{FF2B5EF4-FFF2-40B4-BE49-F238E27FC236}">
                <a16:creationId xmlns:a16="http://schemas.microsoft.com/office/drawing/2014/main" id="{159C09BB-A471-439C-A8BC-01840106510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485" b="3385"/>
          <a:stretch/>
        </p:blipFill>
        <p:spPr bwMode="auto">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6" name="AutoShape 2" descr="Балерина, балет, в помещении">
            <a:extLst>
              <a:ext uri="{FF2B5EF4-FFF2-40B4-BE49-F238E27FC236}">
                <a16:creationId xmlns:a16="http://schemas.microsoft.com/office/drawing/2014/main" id="{B70240FE-FE0A-4911-8399-9292BF2F905F}"/>
              </a:ext>
            </a:extLst>
          </p:cNvPr>
          <p:cNvSpPr>
            <a:spLocks noGrp="1" noChangeAspect="1" noChangeArrowheads="1"/>
          </p:cNvSpPr>
          <p:nvPr>
            <p:ph idx="1"/>
          </p:nvPr>
        </p:nvSpPr>
        <p:spPr bwMode="auto">
          <a:xfrm>
            <a:off x="6934199" y="4046310"/>
            <a:ext cx="5257800" cy="435133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indent="0">
              <a:buNone/>
            </a:pPr>
            <a:r>
              <a:rPr lang="en-US" dirty="0"/>
              <a:t>This project has shown me a practical application to resolve a real situation that has impacting personal and financial impact using Data Science tools. </a:t>
            </a:r>
            <a:endParaRPr lang="ru-RU" dirty="0"/>
          </a:p>
          <a:p>
            <a:endParaRPr lang="ru-RU" dirty="0"/>
          </a:p>
        </p:txBody>
      </p:sp>
      <p:sp>
        <p:nvSpPr>
          <p:cNvPr id="7" name="TextBox 6">
            <a:extLst>
              <a:ext uri="{FF2B5EF4-FFF2-40B4-BE49-F238E27FC236}">
                <a16:creationId xmlns:a16="http://schemas.microsoft.com/office/drawing/2014/main" id="{2A11771A-0BED-410F-8747-9D306E0AEC6B}"/>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bg1">
                    <a:lumMod val="50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bg1">
                  <a:lumMod val="50000"/>
                </a:schemeClr>
              </a:solidFill>
            </a:endParaRPr>
          </a:p>
        </p:txBody>
      </p:sp>
    </p:spTree>
    <p:extLst>
      <p:ext uri="{BB962C8B-B14F-4D97-AF65-F5344CB8AC3E}">
        <p14:creationId xmlns:p14="http://schemas.microsoft.com/office/powerpoint/2010/main" val="2040541348"/>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4342" name="Rectangle 7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338" name="Picture 2" descr="активный отдых, беззаботный, бутылки">
            <a:extLst>
              <a:ext uri="{FF2B5EF4-FFF2-40B4-BE49-F238E27FC236}">
                <a16:creationId xmlns:a16="http://schemas.microsoft.com/office/drawing/2014/main" id="{C5D2641C-EFDB-4761-8A74-E610C98943B6}"/>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val="0"/>
              </a:ext>
            </a:extLst>
          </a:blip>
          <a:srcRect t="9069" b="6661"/>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E06143B-2399-40AF-AACB-49A4BCD12642}"/>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Thank you!</a:t>
            </a:r>
          </a:p>
        </p:txBody>
      </p:sp>
      <p:sp>
        <p:nvSpPr>
          <p:cNvPr id="9" name="TextBox 8">
            <a:extLst>
              <a:ext uri="{FF2B5EF4-FFF2-40B4-BE49-F238E27FC236}">
                <a16:creationId xmlns:a16="http://schemas.microsoft.com/office/drawing/2014/main" id="{E963DA9B-EA19-4F52-A0AA-28990B46F192}"/>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bg1">
                    <a:lumMod val="50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bg1">
                  <a:lumMod val="50000"/>
                </a:schemeClr>
              </a:solidFill>
            </a:endParaRPr>
          </a:p>
        </p:txBody>
      </p:sp>
    </p:spTree>
    <p:extLst>
      <p:ext uri="{BB962C8B-B14F-4D97-AF65-F5344CB8AC3E}">
        <p14:creationId xmlns:p14="http://schemas.microsoft.com/office/powerpoint/2010/main" val="982275083"/>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25DBA-876F-4A76-BB3D-D3B2B44D9EEB}"/>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b="1"/>
              <a:t>Problem Background</a:t>
            </a:r>
            <a:endParaRPr lang="en-US" sz="5400"/>
          </a:p>
        </p:txBody>
      </p:sp>
      <p:sp>
        <p:nvSpPr>
          <p:cNvPr id="71" name="Freeform: Shape 7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122" name="Picture 2" descr="Бесплатное стоковое фото с баланс, балет, борода, в помещении">
            <a:extLst>
              <a:ext uri="{FF2B5EF4-FFF2-40B4-BE49-F238E27FC236}">
                <a16:creationId xmlns:a16="http://schemas.microsoft.com/office/drawing/2014/main" id="{238EF373-6493-4485-93B4-32D4EB3102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753" b="18117"/>
          <a:stretch/>
        </p:blipFill>
        <p:spPr bwMode="auto">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1A97893-022A-4F9D-B94F-AFDBFCC33758}"/>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bg1">
                    <a:lumMod val="50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bg1">
                  <a:lumMod val="50000"/>
                </a:schemeClr>
              </a:solidFill>
            </a:endParaRPr>
          </a:p>
        </p:txBody>
      </p:sp>
    </p:spTree>
    <p:extLst>
      <p:ext uri="{BB962C8B-B14F-4D97-AF65-F5344CB8AC3E}">
        <p14:creationId xmlns:p14="http://schemas.microsoft.com/office/powerpoint/2010/main" val="219223167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2BDC245-BC01-42F8-A24F-5E71568CC39D}"/>
              </a:ext>
            </a:extLst>
          </p:cNvPr>
          <p:cNvPicPr>
            <a:picLocks noChangeAspect="1"/>
          </p:cNvPicPr>
          <p:nvPr/>
        </p:nvPicPr>
        <p:blipFill rotWithShape="1">
          <a:blip r:embed="rId2">
            <a:alphaModFix amt="20000"/>
          </a:blip>
          <a:srcRect r="9334" b="1"/>
          <a:stretch/>
        </p:blipFill>
        <p:spPr>
          <a:xfrm>
            <a:off x="0" y="10"/>
            <a:ext cx="12191980" cy="6857990"/>
          </a:xfrm>
          <a:prstGeom prst="rect">
            <a:avLst/>
          </a:prstGeom>
        </p:spPr>
      </p:pic>
      <p:sp>
        <p:nvSpPr>
          <p:cNvPr id="2" name="Title 1">
            <a:extLst>
              <a:ext uri="{FF2B5EF4-FFF2-40B4-BE49-F238E27FC236}">
                <a16:creationId xmlns:a16="http://schemas.microsoft.com/office/drawing/2014/main" id="{E2508762-A442-4A54-AB33-6823BF334F78}"/>
              </a:ext>
            </a:extLst>
          </p:cNvPr>
          <p:cNvSpPr>
            <a:spLocks noGrp="1"/>
          </p:cNvSpPr>
          <p:nvPr>
            <p:ph type="title"/>
          </p:nvPr>
        </p:nvSpPr>
        <p:spPr/>
        <p:txBody>
          <a:bodyPr/>
          <a:lstStyle/>
          <a:p>
            <a:r>
              <a:rPr lang="en-US" b="1" dirty="0"/>
              <a:t>The best place </a:t>
            </a:r>
            <a:r>
              <a:rPr lang="en-US" dirty="0"/>
              <a:t>for a dance studio</a:t>
            </a:r>
            <a:endParaRPr lang="ru-RU" dirty="0"/>
          </a:p>
        </p:txBody>
      </p:sp>
      <p:sp>
        <p:nvSpPr>
          <p:cNvPr id="5" name="Content Placeholder 2">
            <a:extLst>
              <a:ext uri="{FF2B5EF4-FFF2-40B4-BE49-F238E27FC236}">
                <a16:creationId xmlns:a16="http://schemas.microsoft.com/office/drawing/2014/main" id="{6F4843CA-69E3-484D-9E0C-B5C3BEE4BB2D}"/>
              </a:ext>
            </a:extLst>
          </p:cNvPr>
          <p:cNvSpPr>
            <a:spLocks noGrp="1"/>
          </p:cNvSpPr>
          <p:nvPr>
            <p:ph idx="1"/>
          </p:nvPr>
        </p:nvSpPr>
        <p:spPr>
          <a:xfrm>
            <a:off x="838200" y="2128860"/>
            <a:ext cx="4838701" cy="2145484"/>
          </a:xfrm>
        </p:spPr>
        <p:txBody>
          <a:bodyPr>
            <a:normAutofit/>
          </a:bodyPr>
          <a:lstStyle/>
          <a:p>
            <a:pPr marL="0" indent="0">
              <a:buNone/>
            </a:pPr>
            <a:r>
              <a:rPr lang="en-US" sz="1800" b="1" dirty="0"/>
              <a:t>Key facts that should be considered:</a:t>
            </a:r>
          </a:p>
          <a:p>
            <a:r>
              <a:rPr lang="en-US" sz="1800" dirty="0"/>
              <a:t>Moscow is a large city with a developed infrastructure. This means that the market is highly competitive. </a:t>
            </a:r>
          </a:p>
          <a:p>
            <a:r>
              <a:rPr lang="en-US" sz="1800" dirty="0"/>
              <a:t>As it is highly developed city so cost of doing business is also one of the highest. </a:t>
            </a:r>
          </a:p>
          <a:p>
            <a:endParaRPr lang="ru-RU" sz="1800" dirty="0"/>
          </a:p>
        </p:txBody>
      </p:sp>
      <p:sp>
        <p:nvSpPr>
          <p:cNvPr id="6" name="Rectangle 5">
            <a:extLst>
              <a:ext uri="{FF2B5EF4-FFF2-40B4-BE49-F238E27FC236}">
                <a16:creationId xmlns:a16="http://schemas.microsoft.com/office/drawing/2014/main" id="{A1E63167-A5F5-498E-ABE0-1994398BB251}"/>
              </a:ext>
            </a:extLst>
          </p:cNvPr>
          <p:cNvSpPr/>
          <p:nvPr/>
        </p:nvSpPr>
        <p:spPr>
          <a:xfrm>
            <a:off x="6375998" y="2055803"/>
            <a:ext cx="6096000" cy="2585323"/>
          </a:xfrm>
          <a:prstGeom prst="rect">
            <a:avLst/>
          </a:prstGeom>
        </p:spPr>
        <p:txBody>
          <a:bodyPr>
            <a:spAutoFit/>
          </a:bodyPr>
          <a:lstStyle/>
          <a:p>
            <a:r>
              <a:rPr lang="en-US" b="1" dirty="0"/>
              <a:t>Studio should satisfy the following criteria:</a:t>
            </a:r>
            <a:endParaRPr lang="ru-RU" b="1" dirty="0"/>
          </a:p>
          <a:p>
            <a:r>
              <a:rPr lang="en-US" b="1" dirty="0"/>
              <a:t>1.</a:t>
            </a:r>
            <a:r>
              <a:rPr lang="en-US" dirty="0"/>
              <a:t> Not located next to other studios. (gyms, yoga centers are allowed)</a:t>
            </a:r>
            <a:endParaRPr lang="ru-RU" dirty="0"/>
          </a:p>
          <a:p>
            <a:r>
              <a:rPr lang="en-US" b="1" dirty="0"/>
              <a:t>2.</a:t>
            </a:r>
            <a:r>
              <a:rPr lang="en-US" dirty="0"/>
              <a:t> Located in a fairly populated area (that is, it will be convenient for people to visit the studio)</a:t>
            </a:r>
            <a:endParaRPr lang="ru-RU" dirty="0"/>
          </a:p>
          <a:p>
            <a:r>
              <a:rPr lang="en-US" b="1" dirty="0"/>
              <a:t>3.</a:t>
            </a:r>
            <a:r>
              <a:rPr lang="en-US" dirty="0"/>
              <a:t> Free buildings can be taken from the </a:t>
            </a:r>
            <a:r>
              <a:rPr lang="en-US" dirty="0" err="1"/>
              <a:t>cian</a:t>
            </a:r>
            <a:r>
              <a:rPr lang="en-US" dirty="0"/>
              <a:t> website, in the absence of suitable places, just look at the areas</a:t>
            </a:r>
            <a:endParaRPr lang="ru-RU" dirty="0"/>
          </a:p>
          <a:p>
            <a:r>
              <a:rPr lang="en-US" b="1" dirty="0"/>
              <a:t>4.</a:t>
            </a:r>
            <a:r>
              <a:rPr lang="en-US" dirty="0"/>
              <a:t> The place should be nearby metro (subway station, as subway is a key transport)</a:t>
            </a:r>
            <a:endParaRPr lang="ru-RU" dirty="0"/>
          </a:p>
        </p:txBody>
      </p:sp>
    </p:spTree>
    <p:extLst>
      <p:ext uri="{BB962C8B-B14F-4D97-AF65-F5344CB8AC3E}">
        <p14:creationId xmlns:p14="http://schemas.microsoft.com/office/powerpoint/2010/main" val="4042323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EB6B2-0C23-45E0-8C68-37D957AD6BFA}"/>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a:t>Data</a:t>
            </a:r>
          </a:p>
        </p:txBody>
      </p:sp>
      <p:sp>
        <p:nvSpPr>
          <p:cNvPr id="71" name="Freeform: Shape 7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146" name="Picture 2" descr="активный отдых, баланс, балет">
            <a:extLst>
              <a:ext uri="{FF2B5EF4-FFF2-40B4-BE49-F238E27FC236}">
                <a16:creationId xmlns:a16="http://schemas.microsoft.com/office/drawing/2014/main" id="{FFA48D3A-3BEC-4F91-AA07-6B5D8C81CB4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2425"/>
          <a:stretch/>
        </p:blipFill>
        <p:spPr bwMode="auto">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9437C58-3630-44DA-9021-B33F692C44FE}"/>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bg1">
                    <a:lumMod val="50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bg1">
                  <a:lumMod val="50000"/>
                </a:schemeClr>
              </a:solidFill>
            </a:endParaRPr>
          </a:p>
        </p:txBody>
      </p:sp>
    </p:spTree>
    <p:extLst>
      <p:ext uri="{BB962C8B-B14F-4D97-AF65-F5344CB8AC3E}">
        <p14:creationId xmlns:p14="http://schemas.microsoft.com/office/powerpoint/2010/main" val="310535064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Connector 28">
            <a:extLst>
              <a:ext uri="{FF2B5EF4-FFF2-40B4-BE49-F238E27FC236}">
                <a16:creationId xmlns:a16="http://schemas.microsoft.com/office/drawing/2014/main" id="{7E75597C-E543-4F36-8D30-58391EE5B1F2}"/>
              </a:ext>
            </a:extLst>
          </p:cNvPr>
          <p:cNvCxnSpPr>
            <a:cxnSpLocks/>
          </p:cNvCxnSpPr>
          <p:nvPr/>
        </p:nvCxnSpPr>
        <p:spPr>
          <a:xfrm flipV="1">
            <a:off x="784131" y="1671438"/>
            <a:ext cx="3600000" cy="0"/>
          </a:xfrm>
          <a:prstGeom prst="line">
            <a:avLst/>
          </a:prstGeom>
          <a:ln w="19050">
            <a:gradFill flip="none" rotWithShape="1">
              <a:gsLst>
                <a:gs pos="15000">
                  <a:srgbClr val="FFF1C6">
                    <a:alpha val="37000"/>
                  </a:srgbClr>
                </a:gs>
                <a:gs pos="47000">
                  <a:srgbClr val="FFC000"/>
                </a:gs>
                <a:gs pos="94000">
                  <a:srgbClr val="FFF5D5"/>
                </a:gs>
              </a:gsLst>
              <a:lin ang="0" scaled="1"/>
              <a:tileRect/>
            </a:gradFill>
          </a:ln>
        </p:spPr>
        <p:style>
          <a:lnRef idx="1">
            <a:schemeClr val="accent2"/>
          </a:lnRef>
          <a:fillRef idx="0">
            <a:schemeClr val="accent2"/>
          </a:fillRef>
          <a:effectRef idx="0">
            <a:schemeClr val="accent2"/>
          </a:effectRef>
          <a:fontRef idx="minor">
            <a:schemeClr val="tx1"/>
          </a:fontRef>
        </p:style>
      </p:cxnSp>
      <p:sp>
        <p:nvSpPr>
          <p:cNvPr id="2" name="Title 1">
            <a:extLst>
              <a:ext uri="{FF2B5EF4-FFF2-40B4-BE49-F238E27FC236}">
                <a16:creationId xmlns:a16="http://schemas.microsoft.com/office/drawing/2014/main" id="{B56BD61A-68F8-4DDA-B4DC-96FF8B0AE3DB}"/>
              </a:ext>
            </a:extLst>
          </p:cNvPr>
          <p:cNvSpPr>
            <a:spLocks noGrp="1"/>
          </p:cNvSpPr>
          <p:nvPr>
            <p:ph type="title"/>
          </p:nvPr>
        </p:nvSpPr>
        <p:spPr/>
        <p:txBody>
          <a:bodyPr/>
          <a:lstStyle/>
          <a:p>
            <a:r>
              <a:rPr lang="en-US" dirty="0"/>
              <a:t>Data description</a:t>
            </a:r>
            <a:endParaRPr lang="ru-RU" dirty="0"/>
          </a:p>
        </p:txBody>
      </p:sp>
      <p:sp>
        <p:nvSpPr>
          <p:cNvPr id="3" name="Content Placeholder 2">
            <a:extLst>
              <a:ext uri="{FF2B5EF4-FFF2-40B4-BE49-F238E27FC236}">
                <a16:creationId xmlns:a16="http://schemas.microsoft.com/office/drawing/2014/main" id="{8CB83361-A43B-4FAB-96E0-C5DDDAD17B90}"/>
              </a:ext>
            </a:extLst>
          </p:cNvPr>
          <p:cNvSpPr>
            <a:spLocks noGrp="1"/>
          </p:cNvSpPr>
          <p:nvPr>
            <p:ph idx="1"/>
          </p:nvPr>
        </p:nvSpPr>
        <p:spPr>
          <a:xfrm>
            <a:off x="1216200" y="1443789"/>
            <a:ext cx="10137600" cy="4733174"/>
          </a:xfrm>
        </p:spPr>
        <p:txBody>
          <a:bodyPr>
            <a:normAutofit fontScale="55000" lnSpcReduction="20000"/>
          </a:bodyPr>
          <a:lstStyle/>
          <a:p>
            <a:pPr marL="0" indent="0">
              <a:buNone/>
            </a:pPr>
            <a:r>
              <a:rPr lang="en-US" b="1" dirty="0"/>
              <a:t>Borough</a:t>
            </a:r>
            <a:r>
              <a:rPr lang="en-US" dirty="0"/>
              <a:t> (</a:t>
            </a:r>
            <a:r>
              <a:rPr lang="en-US" b="1" dirty="0"/>
              <a:t>Neighborhoods) of Moscow</a:t>
            </a:r>
            <a:r>
              <a:rPr lang="en-US" dirty="0"/>
              <a:t> </a:t>
            </a:r>
            <a:endParaRPr lang="ru-RU" dirty="0"/>
          </a:p>
          <a:p>
            <a:r>
              <a:rPr lang="en-US" dirty="0"/>
              <a:t>Moscow has a total 125 neighborhoods and its shape in GEOJSON format. In order to explore neighborhoods, we will essentially need a dataset that contains the as well as the </a:t>
            </a:r>
            <a:r>
              <a:rPr lang="en-US" dirty="0" err="1"/>
              <a:t>the</a:t>
            </a:r>
            <a:r>
              <a:rPr lang="en-US" dirty="0"/>
              <a:t> latitude and longitude coordinates of each neighborhood.</a:t>
            </a:r>
            <a:endParaRPr lang="ru-RU" dirty="0"/>
          </a:p>
          <a:p>
            <a:r>
              <a:rPr lang="en-US" dirty="0"/>
              <a:t>List of Moscow District and they Boroughs were downloaded from the page </a:t>
            </a:r>
            <a:r>
              <a:rPr lang="en-US" dirty="0">
                <a:hlinkClick r:id="rId2"/>
              </a:rPr>
              <a:t>Moscow Boroughs</a:t>
            </a:r>
            <a:endParaRPr lang="ru-RU" dirty="0"/>
          </a:p>
          <a:p>
            <a:pPr marL="0" indent="0">
              <a:buNone/>
            </a:pPr>
            <a:r>
              <a:rPr lang="en-US" b="1" dirty="0"/>
              <a:t>Shape of every Borough</a:t>
            </a:r>
            <a:endParaRPr lang="ru-RU" dirty="0"/>
          </a:p>
          <a:p>
            <a:r>
              <a:rPr lang="en-US" dirty="0"/>
              <a:t>Shape of the each Moscow Borough in GEOJSON format was downloaded from the page </a:t>
            </a:r>
            <a:r>
              <a:rPr lang="en-US" dirty="0">
                <a:hlinkClick r:id="rId3"/>
              </a:rPr>
              <a:t>Moscow Boroughs GEOJSON</a:t>
            </a:r>
            <a:endParaRPr lang="ru-RU" dirty="0"/>
          </a:p>
          <a:p>
            <a:pPr marL="0" indent="0">
              <a:buNone/>
            </a:pPr>
            <a:r>
              <a:rPr lang="en-US" b="1" dirty="0"/>
              <a:t>Density of every Neighborhood</a:t>
            </a:r>
            <a:r>
              <a:rPr lang="en-US" dirty="0"/>
              <a:t> </a:t>
            </a:r>
            <a:endParaRPr lang="ru-RU" dirty="0"/>
          </a:p>
          <a:p>
            <a:r>
              <a:rPr lang="en-US" dirty="0"/>
              <a:t>Second data which will be used is the density of population dataset. We will use the data from Wikipedia (</a:t>
            </a:r>
            <a:r>
              <a:rPr lang="en-US" dirty="0">
                <a:hlinkClick r:id="rId4"/>
              </a:rPr>
              <a:t>link</a:t>
            </a:r>
            <a:r>
              <a:rPr lang="en-US" dirty="0"/>
              <a:t>).</a:t>
            </a:r>
            <a:endParaRPr lang="ru-RU" dirty="0"/>
          </a:p>
          <a:p>
            <a:pPr marL="0" indent="0">
              <a:buNone/>
            </a:pPr>
            <a:r>
              <a:rPr lang="en-US" b="1" dirty="0"/>
              <a:t>Available places for rent </a:t>
            </a:r>
            <a:endParaRPr lang="ru-RU" dirty="0"/>
          </a:p>
          <a:p>
            <a:r>
              <a:rPr lang="en-US" dirty="0"/>
              <a:t>The data was taken from a popular in Russia web-site </a:t>
            </a:r>
            <a:r>
              <a:rPr lang="en-US" dirty="0" err="1"/>
              <a:t>cian</a:t>
            </a:r>
            <a:r>
              <a:rPr lang="en-US" dirty="0"/>
              <a:t>. It includes data about price, time from this place to nearby metro-station, area of a place, address (</a:t>
            </a:r>
            <a:r>
              <a:rPr lang="en-US" dirty="0">
                <a:hlinkClick r:id="rId5"/>
              </a:rPr>
              <a:t>link</a:t>
            </a:r>
            <a:r>
              <a:rPr lang="en-US" dirty="0"/>
              <a:t>)</a:t>
            </a:r>
          </a:p>
          <a:p>
            <a:pPr marL="0" indent="0">
              <a:buNone/>
            </a:pPr>
            <a:r>
              <a:rPr lang="en-US" b="1" dirty="0"/>
              <a:t>List of venues placed nearby places for rent </a:t>
            </a:r>
            <a:endParaRPr lang="ru-RU" dirty="0"/>
          </a:p>
          <a:p>
            <a:r>
              <a:rPr lang="en-US" dirty="0"/>
              <a:t>Places for rent geographical coordinates data will be utilized as input for the Foursquare API, that will be leveraged to provision venues information for each potential place for rent. We will use the Foursquare API to explore neighbor of a place for rent in Moscow. </a:t>
            </a:r>
            <a:endParaRPr lang="ru-RU" dirty="0"/>
          </a:p>
          <a:p>
            <a:pPr marL="0" indent="0">
              <a:buNone/>
            </a:pPr>
            <a:r>
              <a:rPr lang="en-US" b="1" dirty="0"/>
              <a:t>Name for type of Dance venues</a:t>
            </a:r>
            <a:endParaRPr lang="ru-RU" dirty="0"/>
          </a:p>
          <a:p>
            <a:r>
              <a:rPr lang="en-US" dirty="0"/>
              <a:t>In order not to open a new dance studio nearby existing studios we should filter available places for the absence of dance clubs nearby. From Foursquare I found </a:t>
            </a:r>
            <a:r>
              <a:rPr lang="en-US" dirty="0" err="1"/>
              <a:t>venues_types</a:t>
            </a:r>
            <a:r>
              <a:rPr lang="en-US" dirty="0"/>
              <a:t> dedicated to dance.</a:t>
            </a:r>
            <a:endParaRPr lang="ru-RU" dirty="0"/>
          </a:p>
          <a:p>
            <a:endParaRPr lang="ru-RU" dirty="0"/>
          </a:p>
        </p:txBody>
      </p:sp>
      <p:cxnSp>
        <p:nvCxnSpPr>
          <p:cNvPr id="34" name="Straight Connector 33">
            <a:extLst>
              <a:ext uri="{FF2B5EF4-FFF2-40B4-BE49-F238E27FC236}">
                <a16:creationId xmlns:a16="http://schemas.microsoft.com/office/drawing/2014/main" id="{39239F77-309C-40DC-AF41-F52C8000206F}"/>
              </a:ext>
            </a:extLst>
          </p:cNvPr>
          <p:cNvCxnSpPr>
            <a:cxnSpLocks/>
          </p:cNvCxnSpPr>
          <p:nvPr/>
        </p:nvCxnSpPr>
        <p:spPr>
          <a:xfrm flipV="1">
            <a:off x="696195" y="2689047"/>
            <a:ext cx="3600000" cy="0"/>
          </a:xfrm>
          <a:prstGeom prst="line">
            <a:avLst/>
          </a:prstGeom>
          <a:ln w="19050">
            <a:gradFill flip="none" rotWithShape="1">
              <a:gsLst>
                <a:gs pos="15000">
                  <a:srgbClr val="FFF1C6">
                    <a:alpha val="37000"/>
                  </a:srgbClr>
                </a:gs>
                <a:gs pos="47000">
                  <a:srgbClr val="FFC000"/>
                </a:gs>
                <a:gs pos="94000">
                  <a:srgbClr val="FFF5D5"/>
                </a:gs>
              </a:gsLst>
              <a:lin ang="0" scaled="1"/>
              <a:tileRect/>
            </a:gradFill>
          </a:ln>
        </p:spPr>
        <p:style>
          <a:lnRef idx="1">
            <a:schemeClr val="accent2"/>
          </a:lnRef>
          <a:fillRef idx="0">
            <a:schemeClr val="accent2"/>
          </a:fillRef>
          <a:effectRef idx="0">
            <a:schemeClr val="accent2"/>
          </a:effectRef>
          <a:fontRef idx="minor">
            <a:schemeClr val="tx1"/>
          </a:fontRef>
        </p:style>
      </p:cxnSp>
      <p:cxnSp>
        <p:nvCxnSpPr>
          <p:cNvPr id="35" name="Straight Connector 34">
            <a:extLst>
              <a:ext uri="{FF2B5EF4-FFF2-40B4-BE49-F238E27FC236}">
                <a16:creationId xmlns:a16="http://schemas.microsoft.com/office/drawing/2014/main" id="{3EE54F08-6F31-4D30-9AD1-14EE863AB0DE}"/>
              </a:ext>
            </a:extLst>
          </p:cNvPr>
          <p:cNvCxnSpPr>
            <a:cxnSpLocks/>
          </p:cNvCxnSpPr>
          <p:nvPr/>
        </p:nvCxnSpPr>
        <p:spPr>
          <a:xfrm flipV="1">
            <a:off x="696195" y="3264780"/>
            <a:ext cx="3600000" cy="0"/>
          </a:xfrm>
          <a:prstGeom prst="line">
            <a:avLst/>
          </a:prstGeom>
          <a:ln w="19050">
            <a:gradFill flip="none" rotWithShape="1">
              <a:gsLst>
                <a:gs pos="15000">
                  <a:srgbClr val="FFF1C6">
                    <a:alpha val="37000"/>
                  </a:srgbClr>
                </a:gs>
                <a:gs pos="47000">
                  <a:srgbClr val="FFC000"/>
                </a:gs>
                <a:gs pos="94000">
                  <a:srgbClr val="FFF5D5"/>
                </a:gs>
              </a:gsLst>
              <a:lin ang="0" scaled="1"/>
              <a:tileRect/>
            </a:gradFill>
          </a:ln>
        </p:spPr>
        <p:style>
          <a:lnRef idx="1">
            <a:schemeClr val="accent2"/>
          </a:lnRef>
          <a:fillRef idx="0">
            <a:schemeClr val="accent2"/>
          </a:fillRef>
          <a:effectRef idx="0">
            <a:schemeClr val="accent2"/>
          </a:effectRef>
          <a:fontRef idx="minor">
            <a:schemeClr val="tx1"/>
          </a:fontRef>
        </p:style>
      </p:cxnSp>
      <p:cxnSp>
        <p:nvCxnSpPr>
          <p:cNvPr id="36" name="Straight Connector 35">
            <a:extLst>
              <a:ext uri="{FF2B5EF4-FFF2-40B4-BE49-F238E27FC236}">
                <a16:creationId xmlns:a16="http://schemas.microsoft.com/office/drawing/2014/main" id="{201290D6-033F-4B79-B897-13D30E2148AC}"/>
              </a:ext>
            </a:extLst>
          </p:cNvPr>
          <p:cNvCxnSpPr>
            <a:cxnSpLocks/>
          </p:cNvCxnSpPr>
          <p:nvPr/>
        </p:nvCxnSpPr>
        <p:spPr>
          <a:xfrm flipV="1">
            <a:off x="696195" y="3840514"/>
            <a:ext cx="3600000" cy="0"/>
          </a:xfrm>
          <a:prstGeom prst="line">
            <a:avLst/>
          </a:prstGeom>
          <a:ln w="19050">
            <a:gradFill flip="none" rotWithShape="1">
              <a:gsLst>
                <a:gs pos="15000">
                  <a:srgbClr val="FFF1C6">
                    <a:alpha val="37000"/>
                  </a:srgbClr>
                </a:gs>
                <a:gs pos="47000">
                  <a:srgbClr val="FFC000"/>
                </a:gs>
                <a:gs pos="94000">
                  <a:srgbClr val="FFF5D5"/>
                </a:gs>
              </a:gsLst>
              <a:lin ang="0" scaled="1"/>
              <a:tileRect/>
            </a:gradFill>
          </a:ln>
        </p:spPr>
        <p:style>
          <a:lnRef idx="1">
            <a:schemeClr val="accent2"/>
          </a:lnRef>
          <a:fillRef idx="0">
            <a:schemeClr val="accent2"/>
          </a:fillRef>
          <a:effectRef idx="0">
            <a:schemeClr val="accent2"/>
          </a:effectRef>
          <a:fontRef idx="minor">
            <a:schemeClr val="tx1"/>
          </a:fontRef>
        </p:style>
      </p:cxnSp>
      <p:cxnSp>
        <p:nvCxnSpPr>
          <p:cNvPr id="37" name="Straight Connector 36">
            <a:extLst>
              <a:ext uri="{FF2B5EF4-FFF2-40B4-BE49-F238E27FC236}">
                <a16:creationId xmlns:a16="http://schemas.microsoft.com/office/drawing/2014/main" id="{789EEFDF-0BCE-46FF-A634-FF23FD8DA91F}"/>
              </a:ext>
            </a:extLst>
          </p:cNvPr>
          <p:cNvCxnSpPr>
            <a:cxnSpLocks/>
          </p:cNvCxnSpPr>
          <p:nvPr/>
        </p:nvCxnSpPr>
        <p:spPr>
          <a:xfrm flipV="1">
            <a:off x="696195" y="4575414"/>
            <a:ext cx="3600000" cy="0"/>
          </a:xfrm>
          <a:prstGeom prst="line">
            <a:avLst/>
          </a:prstGeom>
          <a:ln w="19050">
            <a:gradFill flip="none" rotWithShape="1">
              <a:gsLst>
                <a:gs pos="15000">
                  <a:srgbClr val="FFF1C6">
                    <a:alpha val="37000"/>
                  </a:srgbClr>
                </a:gs>
                <a:gs pos="47000">
                  <a:srgbClr val="FFC000"/>
                </a:gs>
                <a:gs pos="94000">
                  <a:srgbClr val="FFF5D5"/>
                </a:gs>
              </a:gsLst>
              <a:lin ang="0" scaled="1"/>
              <a:tileRect/>
            </a:gradFill>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F17AD6F6-76AF-4319-BE40-426149B1A890}"/>
              </a:ext>
            </a:extLst>
          </p:cNvPr>
          <p:cNvCxnSpPr>
            <a:cxnSpLocks/>
          </p:cNvCxnSpPr>
          <p:nvPr/>
        </p:nvCxnSpPr>
        <p:spPr>
          <a:xfrm flipV="1">
            <a:off x="696195" y="5481914"/>
            <a:ext cx="3600000" cy="0"/>
          </a:xfrm>
          <a:prstGeom prst="line">
            <a:avLst/>
          </a:prstGeom>
          <a:ln w="19050">
            <a:gradFill flip="none" rotWithShape="1">
              <a:gsLst>
                <a:gs pos="15000">
                  <a:srgbClr val="FFF1C6">
                    <a:alpha val="37000"/>
                  </a:srgbClr>
                </a:gs>
                <a:gs pos="47000">
                  <a:srgbClr val="FFC000"/>
                </a:gs>
                <a:gs pos="94000">
                  <a:srgbClr val="FFF5D5"/>
                </a:gs>
              </a:gsLst>
              <a:lin ang="0" scaled="1"/>
              <a:tileRect/>
            </a:gradFill>
          </a:ln>
        </p:spPr>
        <p:style>
          <a:lnRef idx="1">
            <a:schemeClr val="accent2"/>
          </a:lnRef>
          <a:fillRef idx="0">
            <a:schemeClr val="accent2"/>
          </a:fillRef>
          <a:effectRef idx="0">
            <a:schemeClr val="accent2"/>
          </a:effectRef>
          <a:fontRef idx="minor">
            <a:schemeClr val="tx1"/>
          </a:fontRef>
        </p:style>
      </p:cxnSp>
      <p:grpSp>
        <p:nvGrpSpPr>
          <p:cNvPr id="4" name="Group 3">
            <a:extLst>
              <a:ext uri="{FF2B5EF4-FFF2-40B4-BE49-F238E27FC236}">
                <a16:creationId xmlns:a16="http://schemas.microsoft.com/office/drawing/2014/main" id="{25762A15-8181-4E8C-8C0A-DC0AFB3EEAF1}"/>
              </a:ext>
            </a:extLst>
          </p:cNvPr>
          <p:cNvGrpSpPr/>
          <p:nvPr/>
        </p:nvGrpSpPr>
        <p:grpSpPr>
          <a:xfrm>
            <a:off x="545802" y="1294688"/>
            <a:ext cx="396000" cy="396000"/>
            <a:chOff x="327338" y="1389021"/>
            <a:chExt cx="396000" cy="396000"/>
          </a:xfrm>
        </p:grpSpPr>
        <p:sp>
          <p:nvSpPr>
            <p:cNvPr id="5" name="Oval 4">
              <a:extLst>
                <a:ext uri="{FF2B5EF4-FFF2-40B4-BE49-F238E27FC236}">
                  <a16:creationId xmlns:a16="http://schemas.microsoft.com/office/drawing/2014/main" id="{9CD8BB33-D13E-4127-9E31-27CB91F10AA7}"/>
                </a:ext>
              </a:extLst>
            </p:cNvPr>
            <p:cNvSpPr>
              <a:spLocks noChangeAspect="1"/>
            </p:cNvSpPr>
            <p:nvPr/>
          </p:nvSpPr>
          <p:spPr>
            <a:xfrm>
              <a:off x="327338" y="1389021"/>
              <a:ext cx="396000" cy="396000"/>
            </a:xfrm>
            <a:prstGeom prst="ellipse">
              <a:avLst/>
            </a:prstGeom>
            <a:solidFill>
              <a:schemeClr val="accent4">
                <a:lumMod val="20000"/>
                <a:lumOff val="8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6" name="Oval 5">
              <a:extLst>
                <a:ext uri="{FF2B5EF4-FFF2-40B4-BE49-F238E27FC236}">
                  <a16:creationId xmlns:a16="http://schemas.microsoft.com/office/drawing/2014/main" id="{B2EB4981-50A2-4BA2-8F18-4BA8786A56AF}"/>
                </a:ext>
              </a:extLst>
            </p:cNvPr>
            <p:cNvSpPr>
              <a:spLocks noChangeAspect="1"/>
            </p:cNvSpPr>
            <p:nvPr/>
          </p:nvSpPr>
          <p:spPr>
            <a:xfrm>
              <a:off x="345338" y="1407021"/>
              <a:ext cx="360000" cy="360000"/>
            </a:xfrm>
            <a:prstGeom prst="ellipse">
              <a:avLst/>
            </a:prstGeom>
            <a:solidFill>
              <a:schemeClr val="accent4">
                <a:lumMod val="40000"/>
                <a:lumOff val="6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7" name="Oval 6">
              <a:extLst>
                <a:ext uri="{FF2B5EF4-FFF2-40B4-BE49-F238E27FC236}">
                  <a16:creationId xmlns:a16="http://schemas.microsoft.com/office/drawing/2014/main" id="{49F49D25-123C-4860-BB6D-62DFEF7500BE}"/>
                </a:ext>
              </a:extLst>
            </p:cNvPr>
            <p:cNvSpPr>
              <a:spLocks noChangeAspect="1"/>
            </p:cNvSpPr>
            <p:nvPr/>
          </p:nvSpPr>
          <p:spPr>
            <a:xfrm>
              <a:off x="363338" y="1425021"/>
              <a:ext cx="324000" cy="324000"/>
            </a:xfrm>
            <a:prstGeom prst="ellipse">
              <a:avLst/>
            </a:prstGeom>
            <a:solidFill>
              <a:schemeClr val="accent4"/>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mj-lt"/>
                </a:rPr>
                <a:t>1</a:t>
              </a:r>
            </a:p>
          </p:txBody>
        </p:sp>
      </p:grpSp>
      <p:grpSp>
        <p:nvGrpSpPr>
          <p:cNvPr id="8" name="Group 7">
            <a:extLst>
              <a:ext uri="{FF2B5EF4-FFF2-40B4-BE49-F238E27FC236}">
                <a16:creationId xmlns:a16="http://schemas.microsoft.com/office/drawing/2014/main" id="{30BB7347-0928-4701-B163-A6354FD30C83}"/>
              </a:ext>
            </a:extLst>
          </p:cNvPr>
          <p:cNvGrpSpPr/>
          <p:nvPr/>
        </p:nvGrpSpPr>
        <p:grpSpPr>
          <a:xfrm>
            <a:off x="545802" y="2317097"/>
            <a:ext cx="396000" cy="396000"/>
            <a:chOff x="327338" y="1389021"/>
            <a:chExt cx="396000" cy="396000"/>
          </a:xfrm>
        </p:grpSpPr>
        <p:sp>
          <p:nvSpPr>
            <p:cNvPr id="9" name="Oval 8">
              <a:extLst>
                <a:ext uri="{FF2B5EF4-FFF2-40B4-BE49-F238E27FC236}">
                  <a16:creationId xmlns:a16="http://schemas.microsoft.com/office/drawing/2014/main" id="{49284A88-7D95-4822-AA3B-2198350A5759}"/>
                </a:ext>
              </a:extLst>
            </p:cNvPr>
            <p:cNvSpPr>
              <a:spLocks noChangeAspect="1"/>
            </p:cNvSpPr>
            <p:nvPr/>
          </p:nvSpPr>
          <p:spPr>
            <a:xfrm>
              <a:off x="327338" y="1389021"/>
              <a:ext cx="396000" cy="396000"/>
            </a:xfrm>
            <a:prstGeom prst="ellipse">
              <a:avLst/>
            </a:prstGeom>
            <a:solidFill>
              <a:schemeClr val="accent4">
                <a:lumMod val="20000"/>
                <a:lumOff val="8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10" name="Oval 9">
              <a:extLst>
                <a:ext uri="{FF2B5EF4-FFF2-40B4-BE49-F238E27FC236}">
                  <a16:creationId xmlns:a16="http://schemas.microsoft.com/office/drawing/2014/main" id="{42A250B7-5DA1-4163-B75C-73A92EA30CB4}"/>
                </a:ext>
              </a:extLst>
            </p:cNvPr>
            <p:cNvSpPr>
              <a:spLocks noChangeAspect="1"/>
            </p:cNvSpPr>
            <p:nvPr/>
          </p:nvSpPr>
          <p:spPr>
            <a:xfrm>
              <a:off x="345338" y="1407021"/>
              <a:ext cx="360000" cy="360000"/>
            </a:xfrm>
            <a:prstGeom prst="ellipse">
              <a:avLst/>
            </a:prstGeom>
            <a:solidFill>
              <a:schemeClr val="accent4">
                <a:lumMod val="40000"/>
                <a:lumOff val="6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11" name="Oval 10">
              <a:extLst>
                <a:ext uri="{FF2B5EF4-FFF2-40B4-BE49-F238E27FC236}">
                  <a16:creationId xmlns:a16="http://schemas.microsoft.com/office/drawing/2014/main" id="{AFFD5C12-0546-4237-BC92-4AE391F171B0}"/>
                </a:ext>
              </a:extLst>
            </p:cNvPr>
            <p:cNvSpPr>
              <a:spLocks noChangeAspect="1"/>
            </p:cNvSpPr>
            <p:nvPr/>
          </p:nvSpPr>
          <p:spPr>
            <a:xfrm>
              <a:off x="363338" y="1425021"/>
              <a:ext cx="324000" cy="324000"/>
            </a:xfrm>
            <a:prstGeom prst="ellipse">
              <a:avLst/>
            </a:prstGeom>
            <a:solidFill>
              <a:schemeClr val="accent4"/>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mj-lt"/>
                </a:rPr>
                <a:t>2</a:t>
              </a:r>
            </a:p>
          </p:txBody>
        </p:sp>
      </p:grpSp>
      <p:grpSp>
        <p:nvGrpSpPr>
          <p:cNvPr id="12" name="Group 11">
            <a:extLst>
              <a:ext uri="{FF2B5EF4-FFF2-40B4-BE49-F238E27FC236}">
                <a16:creationId xmlns:a16="http://schemas.microsoft.com/office/drawing/2014/main" id="{1984E3E2-63A3-4A94-8069-63FDEC03751D}"/>
              </a:ext>
            </a:extLst>
          </p:cNvPr>
          <p:cNvGrpSpPr/>
          <p:nvPr/>
        </p:nvGrpSpPr>
        <p:grpSpPr>
          <a:xfrm>
            <a:off x="545802" y="2884378"/>
            <a:ext cx="396000" cy="396000"/>
            <a:chOff x="327338" y="1389021"/>
            <a:chExt cx="396000" cy="396000"/>
          </a:xfrm>
        </p:grpSpPr>
        <p:sp>
          <p:nvSpPr>
            <p:cNvPr id="13" name="Oval 12">
              <a:extLst>
                <a:ext uri="{FF2B5EF4-FFF2-40B4-BE49-F238E27FC236}">
                  <a16:creationId xmlns:a16="http://schemas.microsoft.com/office/drawing/2014/main" id="{E21D094A-2D3A-43A5-9937-828A8C98C477}"/>
                </a:ext>
              </a:extLst>
            </p:cNvPr>
            <p:cNvSpPr>
              <a:spLocks noChangeAspect="1"/>
            </p:cNvSpPr>
            <p:nvPr/>
          </p:nvSpPr>
          <p:spPr>
            <a:xfrm>
              <a:off x="327338" y="1389021"/>
              <a:ext cx="396000" cy="396000"/>
            </a:xfrm>
            <a:prstGeom prst="ellipse">
              <a:avLst/>
            </a:prstGeom>
            <a:solidFill>
              <a:schemeClr val="accent4">
                <a:lumMod val="20000"/>
                <a:lumOff val="8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14" name="Oval 13">
              <a:extLst>
                <a:ext uri="{FF2B5EF4-FFF2-40B4-BE49-F238E27FC236}">
                  <a16:creationId xmlns:a16="http://schemas.microsoft.com/office/drawing/2014/main" id="{9C7C532E-426B-487A-B82B-00808689FFE3}"/>
                </a:ext>
              </a:extLst>
            </p:cNvPr>
            <p:cNvSpPr>
              <a:spLocks noChangeAspect="1"/>
            </p:cNvSpPr>
            <p:nvPr/>
          </p:nvSpPr>
          <p:spPr>
            <a:xfrm>
              <a:off x="345338" y="1407021"/>
              <a:ext cx="360000" cy="360000"/>
            </a:xfrm>
            <a:prstGeom prst="ellipse">
              <a:avLst/>
            </a:prstGeom>
            <a:solidFill>
              <a:schemeClr val="accent4">
                <a:lumMod val="40000"/>
                <a:lumOff val="6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15" name="Oval 14">
              <a:extLst>
                <a:ext uri="{FF2B5EF4-FFF2-40B4-BE49-F238E27FC236}">
                  <a16:creationId xmlns:a16="http://schemas.microsoft.com/office/drawing/2014/main" id="{2D8B461E-360A-4E42-85FD-E1BAAB69AADF}"/>
                </a:ext>
              </a:extLst>
            </p:cNvPr>
            <p:cNvSpPr>
              <a:spLocks noChangeAspect="1"/>
            </p:cNvSpPr>
            <p:nvPr/>
          </p:nvSpPr>
          <p:spPr>
            <a:xfrm>
              <a:off x="363338" y="1425021"/>
              <a:ext cx="324000" cy="324000"/>
            </a:xfrm>
            <a:prstGeom prst="ellipse">
              <a:avLst/>
            </a:prstGeom>
            <a:solidFill>
              <a:schemeClr val="accent4"/>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mj-lt"/>
                </a:rPr>
                <a:t>3</a:t>
              </a:r>
            </a:p>
          </p:txBody>
        </p:sp>
      </p:grpSp>
      <p:grpSp>
        <p:nvGrpSpPr>
          <p:cNvPr id="16" name="Group 15">
            <a:extLst>
              <a:ext uri="{FF2B5EF4-FFF2-40B4-BE49-F238E27FC236}">
                <a16:creationId xmlns:a16="http://schemas.microsoft.com/office/drawing/2014/main" id="{24279253-CE11-436B-8A2D-DEFCC0692339}"/>
              </a:ext>
            </a:extLst>
          </p:cNvPr>
          <p:cNvGrpSpPr/>
          <p:nvPr/>
        </p:nvGrpSpPr>
        <p:grpSpPr>
          <a:xfrm>
            <a:off x="545802" y="3459976"/>
            <a:ext cx="396000" cy="396000"/>
            <a:chOff x="327338" y="1389021"/>
            <a:chExt cx="396000" cy="396000"/>
          </a:xfrm>
        </p:grpSpPr>
        <p:sp>
          <p:nvSpPr>
            <p:cNvPr id="17" name="Oval 16">
              <a:extLst>
                <a:ext uri="{FF2B5EF4-FFF2-40B4-BE49-F238E27FC236}">
                  <a16:creationId xmlns:a16="http://schemas.microsoft.com/office/drawing/2014/main" id="{B89A0AA1-9B4C-429D-8810-4EA9506E9438}"/>
                </a:ext>
              </a:extLst>
            </p:cNvPr>
            <p:cNvSpPr>
              <a:spLocks noChangeAspect="1"/>
            </p:cNvSpPr>
            <p:nvPr/>
          </p:nvSpPr>
          <p:spPr>
            <a:xfrm>
              <a:off x="327338" y="1389021"/>
              <a:ext cx="396000" cy="396000"/>
            </a:xfrm>
            <a:prstGeom prst="ellipse">
              <a:avLst/>
            </a:prstGeom>
            <a:solidFill>
              <a:schemeClr val="accent4">
                <a:lumMod val="20000"/>
                <a:lumOff val="8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18" name="Oval 17">
              <a:extLst>
                <a:ext uri="{FF2B5EF4-FFF2-40B4-BE49-F238E27FC236}">
                  <a16:creationId xmlns:a16="http://schemas.microsoft.com/office/drawing/2014/main" id="{6F61B9FC-2CA8-422B-AAD5-A356933A4759}"/>
                </a:ext>
              </a:extLst>
            </p:cNvPr>
            <p:cNvSpPr>
              <a:spLocks noChangeAspect="1"/>
            </p:cNvSpPr>
            <p:nvPr/>
          </p:nvSpPr>
          <p:spPr>
            <a:xfrm>
              <a:off x="345338" y="1407021"/>
              <a:ext cx="360000" cy="360000"/>
            </a:xfrm>
            <a:prstGeom prst="ellipse">
              <a:avLst/>
            </a:prstGeom>
            <a:solidFill>
              <a:schemeClr val="accent4">
                <a:lumMod val="40000"/>
                <a:lumOff val="6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19" name="Oval 18">
              <a:extLst>
                <a:ext uri="{FF2B5EF4-FFF2-40B4-BE49-F238E27FC236}">
                  <a16:creationId xmlns:a16="http://schemas.microsoft.com/office/drawing/2014/main" id="{E09FC0C4-59A0-4A98-8777-CF200F9D82FF}"/>
                </a:ext>
              </a:extLst>
            </p:cNvPr>
            <p:cNvSpPr>
              <a:spLocks noChangeAspect="1"/>
            </p:cNvSpPr>
            <p:nvPr/>
          </p:nvSpPr>
          <p:spPr>
            <a:xfrm>
              <a:off x="363338" y="1425021"/>
              <a:ext cx="324000" cy="324000"/>
            </a:xfrm>
            <a:prstGeom prst="ellipse">
              <a:avLst/>
            </a:prstGeom>
            <a:solidFill>
              <a:schemeClr val="accent4"/>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mj-lt"/>
                </a:rPr>
                <a:t>4</a:t>
              </a:r>
            </a:p>
          </p:txBody>
        </p:sp>
      </p:grpSp>
      <p:grpSp>
        <p:nvGrpSpPr>
          <p:cNvPr id="20" name="Group 19">
            <a:extLst>
              <a:ext uri="{FF2B5EF4-FFF2-40B4-BE49-F238E27FC236}">
                <a16:creationId xmlns:a16="http://schemas.microsoft.com/office/drawing/2014/main" id="{DCDA6199-E727-4F9C-B59C-BCF6DAC2D61E}"/>
              </a:ext>
            </a:extLst>
          </p:cNvPr>
          <p:cNvGrpSpPr/>
          <p:nvPr/>
        </p:nvGrpSpPr>
        <p:grpSpPr>
          <a:xfrm>
            <a:off x="545802" y="4186109"/>
            <a:ext cx="396000" cy="396000"/>
            <a:chOff x="327338" y="1389021"/>
            <a:chExt cx="396000" cy="396000"/>
          </a:xfrm>
        </p:grpSpPr>
        <p:sp>
          <p:nvSpPr>
            <p:cNvPr id="21" name="Oval 20">
              <a:extLst>
                <a:ext uri="{FF2B5EF4-FFF2-40B4-BE49-F238E27FC236}">
                  <a16:creationId xmlns:a16="http://schemas.microsoft.com/office/drawing/2014/main" id="{1C0A2562-88A0-4844-B3C9-1826AC956F44}"/>
                </a:ext>
              </a:extLst>
            </p:cNvPr>
            <p:cNvSpPr>
              <a:spLocks noChangeAspect="1"/>
            </p:cNvSpPr>
            <p:nvPr/>
          </p:nvSpPr>
          <p:spPr>
            <a:xfrm>
              <a:off x="327338" y="1389021"/>
              <a:ext cx="396000" cy="396000"/>
            </a:xfrm>
            <a:prstGeom prst="ellipse">
              <a:avLst/>
            </a:prstGeom>
            <a:solidFill>
              <a:schemeClr val="accent4">
                <a:lumMod val="20000"/>
                <a:lumOff val="8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22" name="Oval 21">
              <a:extLst>
                <a:ext uri="{FF2B5EF4-FFF2-40B4-BE49-F238E27FC236}">
                  <a16:creationId xmlns:a16="http://schemas.microsoft.com/office/drawing/2014/main" id="{1E7CC3DA-0FB1-47B5-AB32-9E19FBB1CFBE}"/>
                </a:ext>
              </a:extLst>
            </p:cNvPr>
            <p:cNvSpPr>
              <a:spLocks noChangeAspect="1"/>
            </p:cNvSpPr>
            <p:nvPr/>
          </p:nvSpPr>
          <p:spPr>
            <a:xfrm>
              <a:off x="345338" y="1407021"/>
              <a:ext cx="360000" cy="360000"/>
            </a:xfrm>
            <a:prstGeom prst="ellipse">
              <a:avLst/>
            </a:prstGeom>
            <a:solidFill>
              <a:schemeClr val="accent4">
                <a:lumMod val="40000"/>
                <a:lumOff val="6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23" name="Oval 22">
              <a:extLst>
                <a:ext uri="{FF2B5EF4-FFF2-40B4-BE49-F238E27FC236}">
                  <a16:creationId xmlns:a16="http://schemas.microsoft.com/office/drawing/2014/main" id="{C7651C9C-5564-4B36-8B63-231C7CFDAE60}"/>
                </a:ext>
              </a:extLst>
            </p:cNvPr>
            <p:cNvSpPr>
              <a:spLocks noChangeAspect="1"/>
            </p:cNvSpPr>
            <p:nvPr/>
          </p:nvSpPr>
          <p:spPr>
            <a:xfrm>
              <a:off x="363338" y="1425021"/>
              <a:ext cx="324000" cy="324000"/>
            </a:xfrm>
            <a:prstGeom prst="ellipse">
              <a:avLst/>
            </a:prstGeom>
            <a:solidFill>
              <a:schemeClr val="accent4"/>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mj-lt"/>
                </a:rPr>
                <a:t>5</a:t>
              </a:r>
            </a:p>
          </p:txBody>
        </p:sp>
      </p:grpSp>
      <p:grpSp>
        <p:nvGrpSpPr>
          <p:cNvPr id="24" name="Group 23">
            <a:extLst>
              <a:ext uri="{FF2B5EF4-FFF2-40B4-BE49-F238E27FC236}">
                <a16:creationId xmlns:a16="http://schemas.microsoft.com/office/drawing/2014/main" id="{A8C20AC0-3FDA-44F1-901C-9ED1163A4431}"/>
              </a:ext>
            </a:extLst>
          </p:cNvPr>
          <p:cNvGrpSpPr/>
          <p:nvPr/>
        </p:nvGrpSpPr>
        <p:grpSpPr>
          <a:xfrm>
            <a:off x="545802" y="5096727"/>
            <a:ext cx="396000" cy="396000"/>
            <a:chOff x="327338" y="1389021"/>
            <a:chExt cx="396000" cy="396000"/>
          </a:xfrm>
        </p:grpSpPr>
        <p:sp>
          <p:nvSpPr>
            <p:cNvPr id="25" name="Oval 24">
              <a:extLst>
                <a:ext uri="{FF2B5EF4-FFF2-40B4-BE49-F238E27FC236}">
                  <a16:creationId xmlns:a16="http://schemas.microsoft.com/office/drawing/2014/main" id="{D98F47E4-BA20-44E4-9B65-0343ED178501}"/>
                </a:ext>
              </a:extLst>
            </p:cNvPr>
            <p:cNvSpPr>
              <a:spLocks noChangeAspect="1"/>
            </p:cNvSpPr>
            <p:nvPr/>
          </p:nvSpPr>
          <p:spPr>
            <a:xfrm>
              <a:off x="327338" y="1389021"/>
              <a:ext cx="396000" cy="396000"/>
            </a:xfrm>
            <a:prstGeom prst="ellipse">
              <a:avLst/>
            </a:prstGeom>
            <a:solidFill>
              <a:schemeClr val="accent4">
                <a:lumMod val="20000"/>
                <a:lumOff val="8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26" name="Oval 25">
              <a:extLst>
                <a:ext uri="{FF2B5EF4-FFF2-40B4-BE49-F238E27FC236}">
                  <a16:creationId xmlns:a16="http://schemas.microsoft.com/office/drawing/2014/main" id="{0CB81FA1-C249-48B7-884A-8D722165D364}"/>
                </a:ext>
              </a:extLst>
            </p:cNvPr>
            <p:cNvSpPr>
              <a:spLocks noChangeAspect="1"/>
            </p:cNvSpPr>
            <p:nvPr/>
          </p:nvSpPr>
          <p:spPr>
            <a:xfrm>
              <a:off x="345338" y="1407021"/>
              <a:ext cx="360000" cy="360000"/>
            </a:xfrm>
            <a:prstGeom prst="ellipse">
              <a:avLst/>
            </a:prstGeom>
            <a:solidFill>
              <a:schemeClr val="accent4">
                <a:lumMod val="40000"/>
                <a:lumOff val="60000"/>
              </a:schemeClr>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Arial Black" panose="020B0A04020102020204" pitchFamily="34" charset="0"/>
                <a:ea typeface="+mn-ea"/>
                <a:cs typeface="+mn-cs"/>
              </a:endParaRPr>
            </a:p>
          </p:txBody>
        </p:sp>
        <p:sp>
          <p:nvSpPr>
            <p:cNvPr id="27" name="Oval 26">
              <a:extLst>
                <a:ext uri="{FF2B5EF4-FFF2-40B4-BE49-F238E27FC236}">
                  <a16:creationId xmlns:a16="http://schemas.microsoft.com/office/drawing/2014/main" id="{9C8F1829-F5F2-4B58-A024-CD7864957F39}"/>
                </a:ext>
              </a:extLst>
            </p:cNvPr>
            <p:cNvSpPr>
              <a:spLocks noChangeAspect="1"/>
            </p:cNvSpPr>
            <p:nvPr/>
          </p:nvSpPr>
          <p:spPr>
            <a:xfrm>
              <a:off x="363338" y="1425021"/>
              <a:ext cx="324000" cy="324000"/>
            </a:xfrm>
            <a:prstGeom prst="ellipse">
              <a:avLst/>
            </a:prstGeom>
            <a:solidFill>
              <a:schemeClr val="accent4"/>
            </a:solid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white"/>
                  </a:solidFill>
                  <a:effectLst/>
                  <a:uLnTx/>
                  <a:uFillTx/>
                  <a:latin typeface="+mj-lt"/>
                </a:rPr>
                <a:t>6</a:t>
              </a:r>
            </a:p>
          </p:txBody>
        </p:sp>
      </p:grpSp>
    </p:spTree>
    <p:extLst>
      <p:ext uri="{BB962C8B-B14F-4D97-AF65-F5344CB8AC3E}">
        <p14:creationId xmlns:p14="http://schemas.microsoft.com/office/powerpoint/2010/main" val="2277148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33CEED0-4E14-4156-B583-8E641976E184}"/>
              </a:ext>
            </a:extLst>
          </p:cNvPr>
          <p:cNvPicPr>
            <a:picLocks noChangeAspect="1"/>
          </p:cNvPicPr>
          <p:nvPr/>
        </p:nvPicPr>
        <p:blipFill>
          <a:blip r:embed="rId2"/>
          <a:stretch>
            <a:fillRect/>
          </a:stretch>
        </p:blipFill>
        <p:spPr>
          <a:xfrm>
            <a:off x="885825" y="1465225"/>
            <a:ext cx="5210175" cy="1544903"/>
          </a:xfrm>
          <a:prstGeom prst="rect">
            <a:avLst/>
          </a:prstGeom>
          <a:ln w="3175">
            <a:solidFill>
              <a:schemeClr val="tx1"/>
            </a:solidFill>
          </a:ln>
        </p:spPr>
      </p:pic>
      <p:sp>
        <p:nvSpPr>
          <p:cNvPr id="2" name="Title 1">
            <a:extLst>
              <a:ext uri="{FF2B5EF4-FFF2-40B4-BE49-F238E27FC236}">
                <a16:creationId xmlns:a16="http://schemas.microsoft.com/office/drawing/2014/main" id="{DFFC000C-C8FF-4DE9-A1A8-988511FB4AED}"/>
              </a:ext>
            </a:extLst>
          </p:cNvPr>
          <p:cNvSpPr>
            <a:spLocks noGrp="1"/>
          </p:cNvSpPr>
          <p:nvPr>
            <p:ph type="title"/>
          </p:nvPr>
        </p:nvSpPr>
        <p:spPr/>
        <p:txBody>
          <a:bodyPr/>
          <a:lstStyle/>
          <a:p>
            <a:r>
              <a:rPr lang="en-US" dirty="0"/>
              <a:t>Data examples</a:t>
            </a:r>
            <a:endParaRPr lang="ru-RU" dirty="0"/>
          </a:p>
        </p:txBody>
      </p:sp>
      <p:pic>
        <p:nvPicPr>
          <p:cNvPr id="4" name="Picture 3">
            <a:extLst>
              <a:ext uri="{FF2B5EF4-FFF2-40B4-BE49-F238E27FC236}">
                <a16:creationId xmlns:a16="http://schemas.microsoft.com/office/drawing/2014/main" id="{E0414B10-21D6-4FF3-A6D3-32F7A4098CE9}"/>
              </a:ext>
            </a:extLst>
          </p:cNvPr>
          <p:cNvPicPr>
            <a:picLocks noChangeAspect="1"/>
          </p:cNvPicPr>
          <p:nvPr/>
        </p:nvPicPr>
        <p:blipFill>
          <a:blip r:embed="rId3"/>
          <a:stretch>
            <a:fillRect/>
          </a:stretch>
        </p:blipFill>
        <p:spPr>
          <a:xfrm>
            <a:off x="885825" y="3621125"/>
            <a:ext cx="5210175" cy="1771650"/>
          </a:xfrm>
          <a:prstGeom prst="rect">
            <a:avLst/>
          </a:prstGeom>
          <a:ln w="3175">
            <a:solidFill>
              <a:schemeClr val="tx1"/>
            </a:solidFill>
          </a:ln>
        </p:spPr>
      </p:pic>
      <p:pic>
        <p:nvPicPr>
          <p:cNvPr id="6" name="Picture 5">
            <a:extLst>
              <a:ext uri="{FF2B5EF4-FFF2-40B4-BE49-F238E27FC236}">
                <a16:creationId xmlns:a16="http://schemas.microsoft.com/office/drawing/2014/main" id="{6249F65C-D160-4078-979E-26AB7EF017FB}"/>
              </a:ext>
            </a:extLst>
          </p:cNvPr>
          <p:cNvPicPr>
            <a:picLocks noChangeAspect="1"/>
          </p:cNvPicPr>
          <p:nvPr/>
        </p:nvPicPr>
        <p:blipFill rotWithShape="1">
          <a:blip r:embed="rId4"/>
          <a:srcRect b="5858"/>
          <a:stretch/>
        </p:blipFill>
        <p:spPr>
          <a:xfrm>
            <a:off x="6396126" y="1465224"/>
            <a:ext cx="5210175" cy="1544903"/>
          </a:xfrm>
          <a:prstGeom prst="rect">
            <a:avLst/>
          </a:prstGeom>
          <a:ln w="3175">
            <a:solidFill>
              <a:schemeClr val="tx1"/>
            </a:solidFill>
          </a:ln>
        </p:spPr>
      </p:pic>
      <p:sp>
        <p:nvSpPr>
          <p:cNvPr id="7" name="TextBox 6">
            <a:extLst>
              <a:ext uri="{FF2B5EF4-FFF2-40B4-BE49-F238E27FC236}">
                <a16:creationId xmlns:a16="http://schemas.microsoft.com/office/drawing/2014/main" id="{196E00BB-5220-4B28-B78F-D5606BF96985}"/>
              </a:ext>
            </a:extLst>
          </p:cNvPr>
          <p:cNvSpPr txBox="1"/>
          <p:nvPr/>
        </p:nvSpPr>
        <p:spPr>
          <a:xfrm>
            <a:off x="6396126" y="3106008"/>
            <a:ext cx="1445780" cy="307777"/>
          </a:xfrm>
          <a:prstGeom prst="rect">
            <a:avLst/>
          </a:prstGeom>
          <a:noFill/>
        </p:spPr>
        <p:txBody>
          <a:bodyPr wrap="none" rtlCol="0">
            <a:spAutoFit/>
          </a:bodyPr>
          <a:lstStyle/>
          <a:p>
            <a:r>
              <a:rPr lang="en-US" sz="1400" dirty="0"/>
              <a:t>Venues examples</a:t>
            </a:r>
            <a:endParaRPr lang="ru-RU" sz="1400" dirty="0"/>
          </a:p>
        </p:txBody>
      </p:sp>
      <p:sp>
        <p:nvSpPr>
          <p:cNvPr id="8" name="TextBox 7">
            <a:extLst>
              <a:ext uri="{FF2B5EF4-FFF2-40B4-BE49-F238E27FC236}">
                <a16:creationId xmlns:a16="http://schemas.microsoft.com/office/drawing/2014/main" id="{1B844900-3466-4110-B109-D854FB41031D}"/>
              </a:ext>
            </a:extLst>
          </p:cNvPr>
          <p:cNvSpPr txBox="1"/>
          <p:nvPr/>
        </p:nvSpPr>
        <p:spPr>
          <a:xfrm>
            <a:off x="838200" y="5444659"/>
            <a:ext cx="1128771" cy="307777"/>
          </a:xfrm>
          <a:prstGeom prst="rect">
            <a:avLst/>
          </a:prstGeom>
          <a:noFill/>
        </p:spPr>
        <p:txBody>
          <a:bodyPr wrap="none" rtlCol="0">
            <a:spAutoFit/>
          </a:bodyPr>
          <a:lstStyle/>
          <a:p>
            <a:r>
              <a:rPr lang="en-US" sz="1400" dirty="0"/>
              <a:t>Boroughs list</a:t>
            </a:r>
            <a:endParaRPr lang="ru-RU" sz="1400" dirty="0"/>
          </a:p>
        </p:txBody>
      </p:sp>
      <p:sp>
        <p:nvSpPr>
          <p:cNvPr id="11" name="TextBox 10">
            <a:extLst>
              <a:ext uri="{FF2B5EF4-FFF2-40B4-BE49-F238E27FC236}">
                <a16:creationId xmlns:a16="http://schemas.microsoft.com/office/drawing/2014/main" id="{D3227BFF-4463-4DF7-A594-4019A92704D5}"/>
              </a:ext>
            </a:extLst>
          </p:cNvPr>
          <p:cNvSpPr txBox="1"/>
          <p:nvPr/>
        </p:nvSpPr>
        <p:spPr>
          <a:xfrm>
            <a:off x="885825" y="3107575"/>
            <a:ext cx="1233223" cy="307777"/>
          </a:xfrm>
          <a:prstGeom prst="rect">
            <a:avLst/>
          </a:prstGeom>
          <a:noFill/>
        </p:spPr>
        <p:txBody>
          <a:bodyPr wrap="none" rtlCol="0">
            <a:spAutoFit/>
          </a:bodyPr>
          <a:lstStyle/>
          <a:p>
            <a:r>
              <a:rPr lang="en-US" sz="1400" dirty="0"/>
              <a:t>Places for rent</a:t>
            </a:r>
            <a:endParaRPr lang="ru-RU" sz="1400" dirty="0"/>
          </a:p>
        </p:txBody>
      </p:sp>
      <p:pic>
        <p:nvPicPr>
          <p:cNvPr id="13" name="Picture 12">
            <a:extLst>
              <a:ext uri="{FF2B5EF4-FFF2-40B4-BE49-F238E27FC236}">
                <a16:creationId xmlns:a16="http://schemas.microsoft.com/office/drawing/2014/main" id="{6C0BCD35-A8A6-4595-BEBF-0A05CA6EB439}"/>
              </a:ext>
            </a:extLst>
          </p:cNvPr>
          <p:cNvPicPr>
            <a:picLocks noChangeAspect="1"/>
          </p:cNvPicPr>
          <p:nvPr/>
        </p:nvPicPr>
        <p:blipFill>
          <a:blip r:embed="rId5"/>
          <a:stretch>
            <a:fillRect/>
          </a:stretch>
        </p:blipFill>
        <p:spPr>
          <a:xfrm>
            <a:off x="6396126" y="3621125"/>
            <a:ext cx="2230853" cy="1580845"/>
          </a:xfrm>
          <a:prstGeom prst="rect">
            <a:avLst/>
          </a:prstGeom>
          <a:ln w="3175">
            <a:solidFill>
              <a:schemeClr val="tx1"/>
            </a:solidFill>
          </a:ln>
        </p:spPr>
      </p:pic>
      <p:sp>
        <p:nvSpPr>
          <p:cNvPr id="14" name="TextBox 13">
            <a:extLst>
              <a:ext uri="{FF2B5EF4-FFF2-40B4-BE49-F238E27FC236}">
                <a16:creationId xmlns:a16="http://schemas.microsoft.com/office/drawing/2014/main" id="{B4C79A48-2A94-46BA-9453-897E1A41059D}"/>
              </a:ext>
            </a:extLst>
          </p:cNvPr>
          <p:cNvSpPr txBox="1"/>
          <p:nvPr/>
        </p:nvSpPr>
        <p:spPr>
          <a:xfrm>
            <a:off x="6396126" y="5490826"/>
            <a:ext cx="1507027" cy="523220"/>
          </a:xfrm>
          <a:prstGeom prst="rect">
            <a:avLst/>
          </a:prstGeom>
          <a:noFill/>
        </p:spPr>
        <p:txBody>
          <a:bodyPr wrap="square" rtlCol="0">
            <a:spAutoFit/>
          </a:bodyPr>
          <a:lstStyle/>
          <a:p>
            <a:r>
              <a:rPr lang="en-US" sz="1400" dirty="0"/>
              <a:t>Venues type from </a:t>
            </a:r>
            <a:r>
              <a:rPr lang="en-US" sz="1400" dirty="0" err="1"/>
              <a:t>FourSquare</a:t>
            </a:r>
            <a:endParaRPr lang="ru-RU" sz="1400" dirty="0"/>
          </a:p>
        </p:txBody>
      </p:sp>
    </p:spTree>
    <p:extLst>
      <p:ext uri="{BB962C8B-B14F-4D97-AF65-F5344CB8AC3E}">
        <p14:creationId xmlns:p14="http://schemas.microsoft.com/office/powerpoint/2010/main" val="2262416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98F75-F1D7-44D8-84AD-8A22002C24FE}"/>
              </a:ext>
            </a:extLst>
          </p:cNvPr>
          <p:cNvSpPr>
            <a:spLocks noGrp="1"/>
          </p:cNvSpPr>
          <p:nvPr>
            <p:ph type="title"/>
          </p:nvPr>
        </p:nvSpPr>
        <p:spPr>
          <a:xfrm>
            <a:off x="7464614" y="1783959"/>
            <a:ext cx="4087306" cy="2889114"/>
          </a:xfrm>
        </p:spPr>
        <p:txBody>
          <a:bodyPr vert="horz" lIns="91440" tIns="45720" rIns="91440" bIns="45720" rtlCol="0" anchor="b">
            <a:normAutofit/>
          </a:bodyPr>
          <a:lstStyle/>
          <a:p>
            <a:r>
              <a:rPr lang="en-US" sz="5400" b="1"/>
              <a:t>Methodology</a:t>
            </a:r>
            <a:endParaRPr lang="en-US" sz="5400"/>
          </a:p>
        </p:txBody>
      </p:sp>
      <p:sp>
        <p:nvSpPr>
          <p:cNvPr id="71" name="Freeform: Shape 70">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8194" name="Picture 2" descr="Бесплатное стоковое фото с Активный, баланс, балет, в помещении">
            <a:extLst>
              <a:ext uri="{FF2B5EF4-FFF2-40B4-BE49-F238E27FC236}">
                <a16:creationId xmlns:a16="http://schemas.microsoft.com/office/drawing/2014/main" id="{F3247DCA-F240-4667-BDCB-6103A930200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1455" b="13414"/>
          <a:stretch/>
        </p:blipFill>
        <p:spPr bwMode="auto">
          <a:xfrm>
            <a:off x="1"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254EDAA-0B6C-40A9-8B58-F7C27C168AF0}"/>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bg1">
                    <a:lumMod val="50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bg1">
                  <a:lumMod val="50000"/>
                </a:schemeClr>
              </a:solidFill>
            </a:endParaRPr>
          </a:p>
        </p:txBody>
      </p:sp>
    </p:spTree>
    <p:extLst>
      <p:ext uri="{BB962C8B-B14F-4D97-AF65-F5344CB8AC3E}">
        <p14:creationId xmlns:p14="http://schemas.microsoft.com/office/powerpoint/2010/main" val="180183084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95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A6F558-6E1A-4A1B-AE28-700004EBD05C}"/>
              </a:ext>
            </a:extLst>
          </p:cNvPr>
          <p:cNvPicPr/>
          <p:nvPr/>
        </p:nvPicPr>
        <p:blipFill rotWithShape="1">
          <a:blip r:embed="rId2"/>
          <a:srcRect l="12207" r="21863" b="-1"/>
          <a:stretch/>
        </p:blipFill>
        <p:spPr>
          <a:xfrm>
            <a:off x="5182104" y="10"/>
            <a:ext cx="7009896" cy="6857990"/>
          </a:xfrm>
          <a:custGeom>
            <a:avLst/>
            <a:gdLst/>
            <a:ahLst/>
            <a:cxnLst/>
            <a:rect l="l" t="t" r="r" b="b"/>
            <a:pathLst>
              <a:path w="7009896" h="6858000">
                <a:moveTo>
                  <a:pt x="0" y="0"/>
                </a:moveTo>
                <a:lnTo>
                  <a:pt x="7009896" y="0"/>
                </a:lnTo>
                <a:lnTo>
                  <a:pt x="7009896" y="6858000"/>
                </a:lnTo>
                <a:lnTo>
                  <a:pt x="21616" y="6858000"/>
                </a:lnTo>
                <a:lnTo>
                  <a:pt x="129867" y="6647018"/>
                </a:lnTo>
                <a:cubicBezTo>
                  <a:pt x="1043295" y="4758249"/>
                  <a:pt x="1332296" y="2559611"/>
                  <a:pt x="814641" y="380651"/>
                </a:cubicBezTo>
                <a:lnTo>
                  <a:pt x="714685" y="1"/>
                </a:lnTo>
                <a:lnTo>
                  <a:pt x="0" y="1"/>
                </a:lnTo>
                <a:close/>
              </a:path>
            </a:pathLst>
          </a:custGeom>
        </p:spPr>
      </p:pic>
      <p:sp>
        <p:nvSpPr>
          <p:cNvPr id="6" name="Freeform: Shape 8">
            <a:extLst>
              <a:ext uri="{FF2B5EF4-FFF2-40B4-BE49-F238E27FC236}">
                <a16:creationId xmlns:a16="http://schemas.microsoft.com/office/drawing/2014/main" id="{5FDF4720-5445-47BE-89FE-E40D1AE6F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480073" cy="6858002"/>
          </a:xfrm>
          <a:custGeom>
            <a:avLst/>
            <a:gdLst>
              <a:gd name="connsiteX0" fmla="*/ 6130244 w 6480073"/>
              <a:gd name="connsiteY0" fmla="*/ 0 h 6858002"/>
              <a:gd name="connsiteX1" fmla="*/ 6212951 w 6480073"/>
              <a:gd name="connsiteY1" fmla="*/ 314584 h 6858002"/>
              <a:gd name="connsiteX2" fmla="*/ 5540779 w 6480073"/>
              <a:gd name="connsiteY2" fmla="*/ 6756649 h 6858002"/>
              <a:gd name="connsiteX3" fmla="*/ 5489971 w 6480073"/>
              <a:gd name="connsiteY3" fmla="*/ 6858002 h 6858002"/>
              <a:gd name="connsiteX4" fmla="*/ 0 w 6480073"/>
              <a:gd name="connsiteY4" fmla="*/ 6858002 h 6858002"/>
              <a:gd name="connsiteX5" fmla="*/ 0 w 6480073"/>
              <a:gd name="connsiteY5" fmla="*/ 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0073" h="6858002">
                <a:moveTo>
                  <a:pt x="6130244" y="0"/>
                </a:moveTo>
                <a:lnTo>
                  <a:pt x="6212951" y="314584"/>
                </a:lnTo>
                <a:cubicBezTo>
                  <a:pt x="6745828" y="2551616"/>
                  <a:pt x="6460994" y="4808873"/>
                  <a:pt x="5540779" y="6756649"/>
                </a:cubicBezTo>
                <a:lnTo>
                  <a:pt x="5489971" y="6858002"/>
                </a:lnTo>
                <a:lnTo>
                  <a:pt x="0" y="6858002"/>
                </a:lnTo>
                <a:lnTo>
                  <a:pt x="0"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7" name="Freeform: Shape 10">
            <a:extLst>
              <a:ext uri="{FF2B5EF4-FFF2-40B4-BE49-F238E27FC236}">
                <a16:creationId xmlns:a16="http://schemas.microsoft.com/office/drawing/2014/main" id="{AC8710B4-A815-4082-9E4F-F13A00070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49216" cy="6858001"/>
          </a:xfrm>
          <a:custGeom>
            <a:avLst/>
            <a:gdLst>
              <a:gd name="connsiteX0" fmla="*/ 0 w 6249216"/>
              <a:gd name="connsiteY0" fmla="*/ 0 h 6858001"/>
              <a:gd name="connsiteX1" fmla="*/ 5893742 w 6249216"/>
              <a:gd name="connsiteY1" fmla="*/ 1 h 6858001"/>
              <a:gd name="connsiteX2" fmla="*/ 5993697 w 6249216"/>
              <a:gd name="connsiteY2" fmla="*/ 380651 h 6858001"/>
              <a:gd name="connsiteX3" fmla="*/ 5308924 w 6249216"/>
              <a:gd name="connsiteY3" fmla="*/ 6647018 h 6858001"/>
              <a:gd name="connsiteX4" fmla="*/ 5200672 w 6249216"/>
              <a:gd name="connsiteY4" fmla="*/ 6858001 h 6858001"/>
              <a:gd name="connsiteX5" fmla="*/ 1 w 6249216"/>
              <a:gd name="connsiteY5"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9216" h="6858001">
                <a:moveTo>
                  <a:pt x="0" y="0"/>
                </a:moveTo>
                <a:lnTo>
                  <a:pt x="5893742" y="1"/>
                </a:lnTo>
                <a:lnTo>
                  <a:pt x="5993697" y="380651"/>
                </a:lnTo>
                <a:cubicBezTo>
                  <a:pt x="6511353" y="2559611"/>
                  <a:pt x="6222352" y="4758249"/>
                  <a:pt x="5308924" y="6647018"/>
                </a:cubicBezTo>
                <a:lnTo>
                  <a:pt x="5200672" y="6858001"/>
                </a:lnTo>
                <a:lnTo>
                  <a:pt x="1" y="68580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3FB61CD1-83FC-428D-97D1-CF8E14BC49B4}"/>
              </a:ext>
            </a:extLst>
          </p:cNvPr>
          <p:cNvSpPr>
            <a:spLocks noGrp="1"/>
          </p:cNvSpPr>
          <p:nvPr>
            <p:ph idx="1"/>
          </p:nvPr>
        </p:nvSpPr>
        <p:spPr>
          <a:xfrm>
            <a:off x="614172" y="624082"/>
            <a:ext cx="4782458" cy="4953758"/>
          </a:xfrm>
        </p:spPr>
        <p:txBody>
          <a:bodyPr anchor="t">
            <a:normAutofit/>
          </a:bodyPr>
          <a:lstStyle/>
          <a:p>
            <a:r>
              <a:rPr lang="en-US" sz="1800" dirty="0" err="1">
                <a:solidFill>
                  <a:schemeClr val="bg1"/>
                </a:solidFill>
              </a:rPr>
              <a:t>Dataframe</a:t>
            </a:r>
            <a:r>
              <a:rPr lang="en-US" sz="1800" dirty="0">
                <a:solidFill>
                  <a:schemeClr val="bg1"/>
                </a:solidFill>
              </a:rPr>
              <a:t> of possible places for new studio was sorted (with the use of </a:t>
            </a:r>
            <a:r>
              <a:rPr lang="en-US" sz="1800" dirty="0" err="1">
                <a:solidFill>
                  <a:schemeClr val="bg1"/>
                </a:solidFill>
              </a:rPr>
              <a:t>FourSquare</a:t>
            </a:r>
            <a:r>
              <a:rPr lang="en-US" sz="1800" dirty="0">
                <a:solidFill>
                  <a:schemeClr val="bg1"/>
                </a:solidFill>
              </a:rPr>
              <a:t> were found nearby venues in radius 1500m. If in this venues were dance studio the place was excluded from consideration)</a:t>
            </a:r>
          </a:p>
          <a:p>
            <a:r>
              <a:rPr lang="en-US" sz="1800" dirty="0">
                <a:solidFill>
                  <a:schemeClr val="bg1"/>
                </a:solidFill>
              </a:rPr>
              <a:t>Then were made clusters of venues nearby places for rent and then they were drawn on Map of Moscow </a:t>
            </a:r>
          </a:p>
          <a:p>
            <a:r>
              <a:rPr lang="en-US" sz="1800" dirty="0">
                <a:solidFill>
                  <a:schemeClr val="bg1"/>
                </a:solidFill>
              </a:rPr>
              <a:t>On Map of Moscow were drawn density of population of each borough</a:t>
            </a:r>
            <a:endParaRPr lang="ru-RU" sz="1800" dirty="0">
              <a:solidFill>
                <a:schemeClr val="bg1"/>
              </a:solidFill>
            </a:endParaRPr>
          </a:p>
          <a:p>
            <a:r>
              <a:rPr lang="en-US" sz="1800" dirty="0">
                <a:solidFill>
                  <a:schemeClr val="bg1"/>
                </a:solidFill>
              </a:rPr>
              <a:t>On this map showed only places for rent that are not situated nearby dance studios. </a:t>
            </a:r>
          </a:p>
          <a:p>
            <a:r>
              <a:rPr lang="en-US" sz="1800" dirty="0">
                <a:solidFill>
                  <a:schemeClr val="bg1"/>
                </a:solidFill>
              </a:rPr>
              <a:t>The bigger diameter of a circle the less time you need to get to a metro station</a:t>
            </a:r>
          </a:p>
          <a:p>
            <a:r>
              <a:rPr lang="en-US" sz="1800" dirty="0">
                <a:solidFill>
                  <a:schemeClr val="bg1"/>
                </a:solidFill>
              </a:rPr>
              <a:t>Then were found the best suitable examples for best clusters</a:t>
            </a:r>
            <a:endParaRPr lang="ru-RU" sz="1800" dirty="0">
              <a:solidFill>
                <a:schemeClr val="bg1"/>
              </a:solidFill>
            </a:endParaRPr>
          </a:p>
          <a:p>
            <a:endParaRPr lang="ru-RU" sz="1800" dirty="0">
              <a:solidFill>
                <a:schemeClr val="bg1"/>
              </a:solidFill>
            </a:endParaRPr>
          </a:p>
        </p:txBody>
      </p:sp>
    </p:spTree>
    <p:extLst>
      <p:ext uri="{BB962C8B-B14F-4D97-AF65-F5344CB8AC3E}">
        <p14:creationId xmlns:p14="http://schemas.microsoft.com/office/powerpoint/2010/main" val="156487870"/>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C9300-3DFF-4A04-B8E4-15B0714EF569}"/>
              </a:ext>
            </a:extLst>
          </p:cNvPr>
          <p:cNvSpPr>
            <a:spLocks noGrp="1"/>
          </p:cNvSpPr>
          <p:nvPr>
            <p:ph type="title"/>
          </p:nvPr>
        </p:nvSpPr>
        <p:spPr>
          <a:xfrm>
            <a:off x="6746628" y="1783959"/>
            <a:ext cx="4645250" cy="2889114"/>
          </a:xfrm>
        </p:spPr>
        <p:txBody>
          <a:bodyPr vert="horz" lIns="91440" tIns="45720" rIns="91440" bIns="45720" rtlCol="0" anchor="b">
            <a:normAutofit/>
          </a:bodyPr>
          <a:lstStyle/>
          <a:p>
            <a:r>
              <a:rPr lang="en-US" sz="6000" b="1" dirty="0"/>
              <a:t>Result</a:t>
            </a:r>
            <a:endParaRPr lang="en-US" sz="6000" dirty="0"/>
          </a:p>
        </p:txBody>
      </p:sp>
      <p:sp>
        <p:nvSpPr>
          <p:cNvPr id="3078" name="Freeform: Shape 70">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074" name="Picture 2" descr="в возрасте, Взрослый, выражение лица">
            <a:extLst>
              <a:ext uri="{FF2B5EF4-FFF2-40B4-BE49-F238E27FC236}">
                <a16:creationId xmlns:a16="http://schemas.microsoft.com/office/drawing/2014/main" id="{63E3D109-5B2D-4191-94DC-628DE9952D4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7503" r="1" b="1"/>
          <a:stretch/>
        </p:blipFill>
        <p:spPr bwMode="auto">
          <a:xfrm>
            <a:off x="20" y="10"/>
            <a:ext cx="6024134" cy="6857990"/>
          </a:xfrm>
          <a:custGeom>
            <a:avLst/>
            <a:gdLst/>
            <a:ahLst/>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5122BA8D-5B3A-42C7-B57C-B7D0544AE82D}"/>
              </a:ext>
            </a:extLst>
          </p:cNvPr>
          <p:cNvSpPr txBox="1"/>
          <p:nvPr/>
        </p:nvSpPr>
        <p:spPr>
          <a:xfrm>
            <a:off x="10298513" y="6603095"/>
            <a:ext cx="1893467" cy="215444"/>
          </a:xfrm>
          <a:prstGeom prst="rect">
            <a:avLst/>
          </a:prstGeom>
          <a:noFill/>
        </p:spPr>
        <p:txBody>
          <a:bodyPr wrap="none" rtlCol="0">
            <a:spAutoFit/>
          </a:bodyPr>
          <a:lstStyle/>
          <a:p>
            <a:r>
              <a:rPr lang="en-US" sz="800" dirty="0">
                <a:solidFill>
                  <a:schemeClr val="bg1">
                    <a:lumMod val="50000"/>
                  </a:schemeClr>
                </a:solidFill>
                <a:hlinkClick r:id="rId3">
                  <a:extLst>
                    <a:ext uri="{A12FA001-AC4F-418D-AE19-62706E023703}">
                      <ahyp:hlinkClr xmlns:ahyp="http://schemas.microsoft.com/office/drawing/2018/hyperlinkcolor" val="tx"/>
                    </a:ext>
                  </a:extLst>
                </a:hlinkClick>
              </a:rPr>
              <a:t>Sources: https://www.pexels.com/ru-ru/</a:t>
            </a:r>
            <a:endParaRPr lang="ru-RU" sz="800" dirty="0">
              <a:solidFill>
                <a:schemeClr val="bg1">
                  <a:lumMod val="50000"/>
                </a:schemeClr>
              </a:solidFill>
            </a:endParaRPr>
          </a:p>
        </p:txBody>
      </p:sp>
    </p:spTree>
    <p:extLst>
      <p:ext uri="{BB962C8B-B14F-4D97-AF65-F5344CB8AC3E}">
        <p14:creationId xmlns:p14="http://schemas.microsoft.com/office/powerpoint/2010/main" val="255088889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F8ECA92B1EF2E4B8371D2D64FCF5274" ma:contentTypeVersion="13" ma:contentTypeDescription="Create a new document." ma:contentTypeScope="" ma:versionID="1dc19112036e02374d64339a174794fb">
  <xsd:schema xmlns:xsd="http://www.w3.org/2001/XMLSchema" xmlns:xs="http://www.w3.org/2001/XMLSchema" xmlns:p="http://schemas.microsoft.com/office/2006/metadata/properties" xmlns:ns3="f8816740-8e95-42c6-9351-2792f5e7786a" xmlns:ns4="4eb5fcd1-e8b0-4032-9e29-8a15af661e20" targetNamespace="http://schemas.microsoft.com/office/2006/metadata/properties" ma:root="true" ma:fieldsID="f932282721fdf4df01b2cfce310d7afd" ns3:_="" ns4:_="">
    <xsd:import namespace="f8816740-8e95-42c6-9351-2792f5e7786a"/>
    <xsd:import namespace="4eb5fcd1-e8b0-4032-9e29-8a15af661e20"/>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Location"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8816740-8e95-42c6-9351-2792f5e7786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eb5fcd1-e8b0-4032-9e29-8a15af661e2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56D2565-6771-4E3E-BE62-F1071EFF02F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8816740-8e95-42c6-9351-2792f5e7786a"/>
    <ds:schemaRef ds:uri="4eb5fcd1-e8b0-4032-9e29-8a15af661e2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BF5AA1A-0529-4721-8D44-C42806010EF6}">
  <ds:schemaRefs>
    <ds:schemaRef ds:uri="http://schemas.microsoft.com/sharepoint/v3/contenttype/forms"/>
  </ds:schemaRefs>
</ds:datastoreItem>
</file>

<file path=customXml/itemProps3.xml><?xml version="1.0" encoding="utf-8"?>
<ds:datastoreItem xmlns:ds="http://schemas.openxmlformats.org/officeDocument/2006/customXml" ds:itemID="{268835EC-931E-410B-800C-22F79D337335}">
  <ds:schemaRefs>
    <ds:schemaRef ds:uri="http://schemas.microsoft.com/office/infopath/2007/PartnerControls"/>
    <ds:schemaRef ds:uri="http://schemas.microsoft.com/office/2006/documentManagement/types"/>
    <ds:schemaRef ds:uri="http://schemas.openxmlformats.org/package/2006/metadata/core-properties"/>
    <ds:schemaRef ds:uri="f8816740-8e95-42c6-9351-2792f5e7786a"/>
    <ds:schemaRef ds:uri="http://www.w3.org/XML/1998/namespace"/>
    <ds:schemaRef ds:uri="http://purl.org/dc/dcmitype/"/>
    <ds:schemaRef ds:uri="4eb5fcd1-e8b0-4032-9e29-8a15af661e20"/>
    <ds:schemaRef ds:uri="http://schemas.microsoft.com/office/2006/metadata/properties"/>
    <ds:schemaRef ds:uri="http://purl.org/dc/term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8</TotalTime>
  <Words>788</Words>
  <Application>Microsoft Office PowerPoint</Application>
  <PresentationFormat>Widescreen</PresentationFormat>
  <Paragraphs>75</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Arial Black</vt:lpstr>
      <vt:lpstr>Calibri</vt:lpstr>
      <vt:lpstr>Calibri Light</vt:lpstr>
      <vt:lpstr>Office Theme</vt:lpstr>
      <vt:lpstr>The Battle of the Neighborhoods  </vt:lpstr>
      <vt:lpstr>Problem Background</vt:lpstr>
      <vt:lpstr>The best place for a dance studio</vt:lpstr>
      <vt:lpstr>Data</vt:lpstr>
      <vt:lpstr>Data description</vt:lpstr>
      <vt:lpstr>Data examples</vt:lpstr>
      <vt:lpstr>Methodology</vt:lpstr>
      <vt:lpstr>PowerPoint Presentation</vt:lpstr>
      <vt:lpstr>Result</vt:lpstr>
      <vt:lpstr>Two leaders</vt:lpstr>
      <vt:lpstr>Selection</vt:lpstr>
      <vt:lpstr>PowerPoint Presentation</vt:lpstr>
      <vt:lpstr>Discussion </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the Neighborhoods  </dc:title>
  <dc:creator>Fadeeva, Anna</dc:creator>
  <cp:lastModifiedBy>Fadeeva, Anna</cp:lastModifiedBy>
  <cp:revision>1</cp:revision>
  <dcterms:created xsi:type="dcterms:W3CDTF">2020-05-11T18:43:10Z</dcterms:created>
  <dcterms:modified xsi:type="dcterms:W3CDTF">2020-05-11T18:51:14Z</dcterms:modified>
</cp:coreProperties>
</file>